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3" r:id="rId3"/>
    <p:sldId id="260" r:id="rId4"/>
    <p:sldId id="275" r:id="rId5"/>
    <p:sldId id="277" r:id="rId6"/>
    <p:sldId id="278" r:id="rId7"/>
    <p:sldId id="279" r:id="rId8"/>
    <p:sldId id="280" r:id="rId9"/>
    <p:sldId id="281" r:id="rId10"/>
    <p:sldId id="286" r:id="rId11"/>
    <p:sldId id="282" r:id="rId12"/>
    <p:sldId id="283" r:id="rId13"/>
    <p:sldId id="284" r:id="rId14"/>
    <p:sldId id="285" r:id="rId15"/>
    <p:sldId id="274" r:id="rId16"/>
    <p:sldId id="287" r:id="rId17"/>
    <p:sldId id="289" r:id="rId18"/>
    <p:sldId id="288" r:id="rId19"/>
    <p:sldId id="276" r:id="rId20"/>
  </p:sldIdLst>
  <p:sldSz cx="12187238" cy="6858000"/>
  <p:notesSz cx="6794500" cy="9931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74">
          <p15:clr>
            <a:srgbClr val="A4A3A4"/>
          </p15:clr>
        </p15:guide>
        <p15:guide id="8" orient="horz" pos="297">
          <p15:clr>
            <a:srgbClr val="A4A3A4"/>
          </p15:clr>
        </p15:guide>
        <p15:guide id="9" pos="272">
          <p15:clr>
            <a:srgbClr val="A4A3A4"/>
          </p15:clr>
        </p15:guide>
        <p15:guide id="10" pos="7405">
          <p15:clr>
            <a:srgbClr val="A4A3A4"/>
          </p15:clr>
        </p15:guide>
        <p15:guide id="11"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2" autoAdjust="0"/>
    <p:restoredTop sz="69749" autoAdjust="0"/>
  </p:normalViewPr>
  <p:slideViewPr>
    <p:cSldViewPr snapToGrid="0" snapToObjects="1">
      <p:cViewPr varScale="1">
        <p:scale>
          <a:sx n="92" d="100"/>
          <a:sy n="92" d="100"/>
        </p:scale>
        <p:origin x="-1230" y="-102"/>
      </p:cViewPr>
      <p:guideLst>
        <p:guide orient="horz" pos="391"/>
        <p:guide orient="horz" pos="1275"/>
        <p:guide orient="horz" pos="3929"/>
        <p:guide orient="horz" pos="2160"/>
        <p:guide orient="horz" pos="3045"/>
        <p:guide orient="horz" pos="4269"/>
        <p:guide orient="horz" pos="3974"/>
        <p:guide orient="horz" pos="297"/>
        <p:guide pos="272"/>
        <p:guide pos="7405"/>
        <p:guide pos="3839"/>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4283" cy="496570"/>
          </a:xfrm>
          <a:prstGeom prst="rect">
            <a:avLst/>
          </a:prstGeom>
        </p:spPr>
        <p:txBody>
          <a:bodyPr vert="horz" lIns="95564" tIns="47782" rIns="95564" bIns="47782" rtlCol="0"/>
          <a:lstStyle>
            <a:lvl1pPr algn="l">
              <a:defRPr sz="1300"/>
            </a:lvl1pPr>
          </a:lstStyle>
          <a:p>
            <a:endParaRPr lang="de-CH"/>
          </a:p>
        </p:txBody>
      </p:sp>
      <p:sp>
        <p:nvSpPr>
          <p:cNvPr id="3" name="Datumsplatzhalter 2"/>
          <p:cNvSpPr>
            <a:spLocks noGrp="1"/>
          </p:cNvSpPr>
          <p:nvPr>
            <p:ph type="dt" idx="1"/>
          </p:nvPr>
        </p:nvSpPr>
        <p:spPr>
          <a:xfrm>
            <a:off x="3848646" y="2"/>
            <a:ext cx="2944283" cy="496570"/>
          </a:xfrm>
          <a:prstGeom prst="rect">
            <a:avLst/>
          </a:prstGeom>
        </p:spPr>
        <p:txBody>
          <a:bodyPr vert="horz" lIns="95564" tIns="47782" rIns="95564" bIns="47782" rtlCol="0"/>
          <a:lstStyle>
            <a:lvl1pPr algn="r">
              <a:defRPr sz="1300"/>
            </a:lvl1pPr>
          </a:lstStyle>
          <a:p>
            <a:fld id="{BCDB334D-D17F-49C4-91DD-37BB7E818209}" type="datetimeFigureOut">
              <a:rPr lang="de-CH" smtClean="0"/>
              <a:t>29.08.2017</a:t>
            </a:fld>
            <a:endParaRPr lang="de-CH"/>
          </a:p>
        </p:txBody>
      </p:sp>
      <p:sp>
        <p:nvSpPr>
          <p:cNvPr id="4" name="Folienbildplatzhalter 3"/>
          <p:cNvSpPr>
            <a:spLocks noGrp="1" noRot="1" noChangeAspect="1"/>
          </p:cNvSpPr>
          <p:nvPr>
            <p:ph type="sldImg" idx="2"/>
          </p:nvPr>
        </p:nvSpPr>
        <p:spPr>
          <a:xfrm>
            <a:off x="90488" y="746125"/>
            <a:ext cx="6613525" cy="3722688"/>
          </a:xfrm>
          <a:prstGeom prst="rect">
            <a:avLst/>
          </a:prstGeom>
          <a:noFill/>
          <a:ln w="12700">
            <a:solidFill>
              <a:prstClr val="black"/>
            </a:solidFill>
          </a:ln>
        </p:spPr>
        <p:txBody>
          <a:bodyPr vert="horz" lIns="95564" tIns="47782" rIns="95564" bIns="47782" rtlCol="0" anchor="ctr"/>
          <a:lstStyle/>
          <a:p>
            <a:endParaRPr lang="de-CH"/>
          </a:p>
        </p:txBody>
      </p:sp>
      <p:sp>
        <p:nvSpPr>
          <p:cNvPr id="5" name="Notizenplatzhalter 4"/>
          <p:cNvSpPr>
            <a:spLocks noGrp="1"/>
          </p:cNvSpPr>
          <p:nvPr>
            <p:ph type="body" sz="quarter" idx="3"/>
          </p:nvPr>
        </p:nvSpPr>
        <p:spPr>
          <a:xfrm>
            <a:off x="679451" y="4717416"/>
            <a:ext cx="5435600" cy="4469130"/>
          </a:xfrm>
          <a:prstGeom prst="rect">
            <a:avLst/>
          </a:prstGeom>
        </p:spPr>
        <p:txBody>
          <a:bodyPr vert="horz" lIns="95564" tIns="47782" rIns="95564" bIns="47782"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1" y="9433108"/>
            <a:ext cx="2944283" cy="496570"/>
          </a:xfrm>
          <a:prstGeom prst="rect">
            <a:avLst/>
          </a:prstGeom>
        </p:spPr>
        <p:txBody>
          <a:bodyPr vert="horz" lIns="95564" tIns="47782" rIns="95564" bIns="47782" rtlCol="0" anchor="b"/>
          <a:lstStyle>
            <a:lvl1pPr algn="l">
              <a:defRPr sz="1300"/>
            </a:lvl1pPr>
          </a:lstStyle>
          <a:p>
            <a:endParaRPr lang="de-CH"/>
          </a:p>
        </p:txBody>
      </p:sp>
      <p:sp>
        <p:nvSpPr>
          <p:cNvPr id="7" name="Foliennummernplatzhalter 6"/>
          <p:cNvSpPr>
            <a:spLocks noGrp="1"/>
          </p:cNvSpPr>
          <p:nvPr>
            <p:ph type="sldNum" sz="quarter" idx="5"/>
          </p:nvPr>
        </p:nvSpPr>
        <p:spPr>
          <a:xfrm>
            <a:off x="3848646" y="9433108"/>
            <a:ext cx="2944283" cy="496570"/>
          </a:xfrm>
          <a:prstGeom prst="rect">
            <a:avLst/>
          </a:prstGeom>
        </p:spPr>
        <p:txBody>
          <a:bodyPr vert="horz" lIns="95564" tIns="47782" rIns="95564" bIns="47782" rtlCol="0" anchor="b"/>
          <a:lstStyle>
            <a:lvl1pPr algn="r">
              <a:defRPr sz="1300"/>
            </a:lvl1pPr>
          </a:lstStyle>
          <a:p>
            <a:fld id="{A51C0C35-A9A2-4EFD-9BAF-1E52E29E03D1}" type="slidenum">
              <a:rPr lang="de-CH" smtClean="0"/>
              <a:t>‹#›</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A51C0C35-A9A2-4EFD-9BAF-1E52E29E03D1}" type="slidenum">
              <a:rPr lang="de-CH" smtClean="0"/>
              <a:t>1</a:t>
            </a:fld>
            <a:endParaRPr lang="de-CH"/>
          </a:p>
        </p:txBody>
      </p:sp>
    </p:spTree>
    <p:extLst>
      <p:ext uri="{BB962C8B-B14F-4D97-AF65-F5344CB8AC3E}">
        <p14:creationId xmlns:p14="http://schemas.microsoft.com/office/powerpoint/2010/main" val="4218458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19</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The variable shear stiffness G2t2 that is required for the activation of the adaptive web can in principle be achieved by changing either the web’s shear modulus or its thickness. The change in shear stiffness of the adaptive web will lead to a shift of the shear center in horizontal direction and thus to a non-zero twist of the profile.</a:t>
            </a:r>
          </a:p>
          <a:p>
            <a:endParaRPr lang="en-US" dirty="0"/>
          </a:p>
          <a:p>
            <a:r>
              <a:rPr lang="en-US" dirty="0"/>
              <a:t>Case</a:t>
            </a:r>
            <a:r>
              <a:rPr lang="en-US" baseline="0" dirty="0"/>
              <a:t> 1-Raither:</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516757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ti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CMASLab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30078" b="36519"/>
          <a:stretch/>
        </p:blipFill>
        <p:spPr>
          <a:xfrm>
            <a:off x="431629" y="620714"/>
            <a:ext cx="11323637" cy="2836861"/>
          </a:xfrm>
          <a:prstGeom prst="rect">
            <a:avLst/>
          </a:prstGeom>
        </p:spPr>
      </p:pic>
      <p:sp>
        <p:nvSpPr>
          <p:cNvPr id="3" name="Untertitel 2"/>
          <p:cNvSpPr>
            <a:spLocks noGrp="1"/>
          </p:cNvSpPr>
          <p:nvPr>
            <p:ph type="subTitle" idx="1"/>
          </p:nvPr>
        </p:nvSpPr>
        <p:spPr>
          <a:xfrm>
            <a:off x="431632" y="4563876"/>
            <a:ext cx="11323975" cy="1673412"/>
          </a:xfrm>
          <a:solidFill>
            <a:schemeClr val="accent4"/>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92BF4FBE-0522-49A2-A01E-13F521B4C0B7}"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2" name="Titel 1"/>
          <p:cNvSpPr>
            <a:spLocks noGrp="1"/>
          </p:cNvSpPr>
          <p:nvPr>
            <p:ph type="ctrTitle"/>
          </p:nvPr>
        </p:nvSpPr>
        <p:spPr>
          <a:xfrm>
            <a:off x="431632" y="3429000"/>
            <a:ext cx="11323975" cy="1152128"/>
          </a:xfrm>
          <a:solidFill>
            <a:schemeClr val="accent4"/>
          </a:solidFill>
        </p:spPr>
        <p:txBody>
          <a:bodyPr wrap="square" lIns="144000" tIns="72000" anchor="t" anchorCtr="0"/>
          <a:lstStyle>
            <a:lvl1pPr>
              <a:lnSpc>
                <a:spcPct val="100000"/>
              </a:lnSpc>
              <a:spcBef>
                <a:spcPts val="0"/>
              </a:spcBef>
              <a:defRPr sz="3200">
                <a:solidFill>
                  <a:schemeClr val="bg1"/>
                </a:solidFill>
              </a:defRPr>
            </a:lvl1pPr>
          </a:lstStyle>
          <a:p>
            <a:r>
              <a:rPr lang="en-US"/>
              <a:t>Click to edit Master title style</a:t>
            </a:r>
            <a:endParaRPr lang="de-D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9244" y="1037894"/>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71265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apitelauftakt B">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1632" y="612001"/>
            <a:ext cx="11323975" cy="5616575"/>
          </a:xfrm>
          <a:solidFill>
            <a:schemeClr val="tx1"/>
          </a:solidFill>
        </p:spPr>
        <p:txBody>
          <a:bodyPr lIns="144000" tIns="450000" bIns="0" anchor="t" anchorCtr="0"/>
          <a:lstStyle>
            <a:lvl1pPr>
              <a:lnSpc>
                <a:spcPct val="113000"/>
              </a:lnSpc>
              <a:defRPr sz="3200">
                <a:solidFill>
                  <a:schemeClr val="bg1"/>
                </a:solidFill>
              </a:defRPr>
            </a:lvl1pPr>
          </a:lstStyle>
          <a:p>
            <a:r>
              <a:rPr lang="de-DE" dirty="0"/>
              <a:t>Titel und Hintergrundfarbe bearbeiten</a:t>
            </a:r>
          </a:p>
        </p:txBody>
      </p:sp>
      <p:sp>
        <p:nvSpPr>
          <p:cNvPr id="3" name="Datumsplatzhalter 2"/>
          <p:cNvSpPr>
            <a:spLocks noGrp="1"/>
          </p:cNvSpPr>
          <p:nvPr>
            <p:ph type="dt" sz="half" idx="10"/>
          </p:nvPr>
        </p:nvSpPr>
        <p:spPr/>
        <p:txBody>
          <a:bodyPr/>
          <a:lstStyle/>
          <a:p>
            <a:fld id="{681F6098-E9E1-42B4-9C80-2F52B9453439}" type="datetime1">
              <a:rPr lang="de-DE" smtClean="0"/>
              <a:t>29.08.2017</a:t>
            </a:fld>
            <a:endParaRPr lang="de-DE"/>
          </a:p>
        </p:txBody>
      </p:sp>
      <p:sp>
        <p:nvSpPr>
          <p:cNvPr id="4" name="Fußzeilenplatzhalter 3"/>
          <p:cNvSpPr>
            <a:spLocks noGrp="1"/>
          </p:cNvSpPr>
          <p:nvPr>
            <p:ph type="ftr" sz="quarter" idx="11"/>
          </p:nvPr>
        </p:nvSpPr>
        <p:spPr/>
        <p:txBody>
          <a:bodyPr/>
          <a:lstStyle/>
          <a:p>
            <a:r>
              <a:rPr lang="de-DE"/>
              <a:t>((Vorname Nachname))</a:t>
            </a:r>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74804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solidFill>
            <a:schemeClr val="accent4"/>
          </a:solidFill>
        </p:spPr>
        <p:txBody>
          <a:bodyPr wrap="square" lIns="144000" tIns="108000" anchor="t" anchorCtr="0"/>
          <a:lstStyle>
            <a:lvl1pPr>
              <a:lnSpc>
                <a:spcPct val="100000"/>
              </a:lnSpc>
              <a:spcBef>
                <a:spcPts val="0"/>
              </a:spcBef>
              <a:defRPr sz="2800" baseline="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solidFill>
            <a:schemeClr val="accent4"/>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4204512"/>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4"/>
            <a:ext cx="11323975" cy="4204513"/>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490291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CMASLab 1">
    <p:bg>
      <p:bgPr>
        <a:blipFill dpi="0" rotWithShape="1">
          <a:blip r:embed="rId2">
            <a:lum/>
          </a:blip>
          <a:srcRect/>
          <a:stretch>
            <a:fillRect t="-23000" b="-11000"/>
          </a:stretch>
        </a:blipFill>
        <a:effectLst/>
      </p:bgPr>
    </p:b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631" y="620714"/>
            <a:ext cx="11323973"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grpSp>
        <p:nvGrpSpPr>
          <p:cNvPr id="6" name="Gruppieren 5"/>
          <p:cNvGrpSpPr/>
          <p:nvPr userDrawn="1"/>
        </p:nvGrpSpPr>
        <p:grpSpPr>
          <a:xfrm>
            <a:off x="190426" y="152401"/>
            <a:ext cx="11806387" cy="612775"/>
            <a:chOff x="142875" y="152400"/>
            <a:chExt cx="8858250" cy="612775"/>
          </a:xfrm>
          <a:solidFill>
            <a:schemeClr val="accent4"/>
          </a:solidFill>
        </p:grpSpPr>
        <p:sp>
          <p:nvSpPr>
            <p:cNvPr id="7" name="Rechteck 6"/>
            <p:cNvSpPr/>
            <p:nvPr userDrawn="1"/>
          </p:nvSpPr>
          <p:spPr>
            <a:xfrm>
              <a:off x="142875" y="152400"/>
              <a:ext cx="8858250" cy="468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p:cNvSpPr/>
            <p:nvPr userDrawn="1"/>
          </p:nvSpPr>
          <p:spPr>
            <a:xfrm>
              <a:off x="142875" y="597694"/>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p:cNvSpPr/>
            <p:nvPr userDrawn="1"/>
          </p:nvSpPr>
          <p:spPr>
            <a:xfrm>
              <a:off x="8820150" y="597693"/>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Bild 18" descr="g_eth_logo_kurz_neg_Schutzrau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000" y="306000"/>
              <a:ext cx="783306" cy="170449"/>
            </a:xfrm>
            <a:prstGeom prst="rect">
              <a:avLst/>
            </a:prstGeom>
            <a:grpFill/>
            <a:ln>
              <a:noFill/>
            </a:ln>
          </p:spPr>
        </p:pic>
      </p:grpSp>
      <p:sp>
        <p:nvSpPr>
          <p:cNvPr id="2" name="Titel 1"/>
          <p:cNvSpPr>
            <a:spLocks noGrp="1"/>
          </p:cNvSpPr>
          <p:nvPr>
            <p:ph type="ctrTitle"/>
          </p:nvPr>
        </p:nvSpPr>
        <p:spPr>
          <a:xfrm>
            <a:off x="431632" y="1063255"/>
            <a:ext cx="11323974" cy="960809"/>
          </a:xfrm>
          <a:solidFill>
            <a:schemeClr val="bg1"/>
          </a:solidFill>
        </p:spPr>
        <p:txBody>
          <a:bodyPr wrap="square" lIns="144000" tIns="0" anchor="t" anchorCtr="0"/>
          <a:lstStyle>
            <a:lvl1pPr>
              <a:lnSpc>
                <a:spcPct val="100000"/>
              </a:lnSpc>
              <a:spcBef>
                <a:spcPts val="0"/>
              </a:spcBef>
              <a:defRPr sz="2800"/>
            </a:lvl1pPr>
          </a:lstStyle>
          <a:p>
            <a:r>
              <a:rPr lang="en-US"/>
              <a:t>Click to edit Master title style</a:t>
            </a:r>
            <a:endParaRPr lang="de-DE"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632" y="4540382"/>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3249997"/>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632" y="2024064"/>
            <a:ext cx="11323975" cy="4210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p:cNvSpPr>
            <a:spLocks noGrp="1"/>
          </p:cNvSpPr>
          <p:nvPr>
            <p:ph type="dt" sz="half" idx="10"/>
          </p:nvPr>
        </p:nvSpPr>
        <p:spPr/>
        <p:txBody>
          <a:bodyPr/>
          <a:lstStyle/>
          <a:p>
            <a:fld id="{3B2F6CB8-9391-4BED-909F-C47A979AE1C4}"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7" name="Titel 6"/>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31631" y="2024064"/>
            <a:ext cx="546986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285565" y="2024064"/>
            <a:ext cx="5470041"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p:txBody>
          <a:bodyPr/>
          <a:lstStyle/>
          <a:p>
            <a:fld id="{C6A1628A-2A40-4B37-B167-309C0EBB4BBF}" type="datetime1">
              <a:rPr lang="de-DE" smtClean="0"/>
              <a:t>29.08.2017</a:t>
            </a:fld>
            <a:endParaRPr lang="de-DE"/>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
        <p:nvSpPr>
          <p:cNvPr id="8" name="Titel 7"/>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AE1E89-2EE0-4320-B5A2-F15E505D5862}" type="datetime1">
              <a:rPr lang="de-DE" smtClean="0"/>
              <a:t>29.08.2017</a:t>
            </a:fld>
            <a:endParaRPr lang="de-DE"/>
          </a:p>
        </p:txBody>
      </p:sp>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
        <p:nvSpPr>
          <p:cNvPr id="5" name="Titel 4"/>
          <p:cNvSpPr>
            <a:spLocks noGrp="1"/>
          </p:cNvSpPr>
          <p:nvPr>
            <p:ph type="title"/>
          </p:nvPr>
        </p:nvSpPr>
        <p:spPr/>
        <p:txBody>
          <a:bodyPr/>
          <a:lstStyle/>
          <a:p>
            <a:r>
              <a:rPr lang="en-US"/>
              <a:t>Click to edit Master title style</a:t>
            </a:r>
            <a:endParaRPr lang="de-CH"/>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D860B62-60FD-48EF-B2F4-6E7265AD3459}"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auftakt 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F4A91D9-FBFE-4ACC-A99A-BC74A6E03CC5}"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8" name="Inhaltsplatzhalter 7"/>
          <p:cNvSpPr>
            <a:spLocks noGrp="1"/>
          </p:cNvSpPr>
          <p:nvPr>
            <p:ph sz="quarter" idx="13" hasCustomPrompt="1"/>
          </p:nvPr>
        </p:nvSpPr>
        <p:spPr>
          <a:xfrm>
            <a:off x="431632" y="1565138"/>
            <a:ext cx="11323975" cy="4672150"/>
          </a:xfrm>
          <a:solidFill>
            <a:schemeClr val="tx1"/>
          </a:solidFill>
        </p:spPr>
        <p:txBody>
          <a:bodyPr lIns="144000" tIns="450000"/>
          <a:lstStyle>
            <a:lvl1pPr marL="0" indent="0">
              <a:lnSpc>
                <a:spcPct val="114000"/>
              </a:lnSpc>
              <a:buNone/>
              <a:defRPr sz="2000">
                <a:solidFill>
                  <a:schemeClr val="bg1"/>
                </a:solidFill>
              </a:defRPr>
            </a:lvl1pPr>
          </a:lstStyle>
          <a:p>
            <a:pPr lvl="0"/>
            <a:r>
              <a:rPr lang="de-DE" dirty="0"/>
              <a:t>Inhalt und Hintergrundfarbe bearbeiten</a:t>
            </a:r>
          </a:p>
        </p:txBody>
      </p:sp>
      <p:sp>
        <p:nvSpPr>
          <p:cNvPr id="2" name="Titel 1"/>
          <p:cNvSpPr>
            <a:spLocks noGrp="1"/>
          </p:cNvSpPr>
          <p:nvPr>
            <p:ph type="title" hasCustomPrompt="1"/>
          </p:nvPr>
        </p:nvSpPr>
        <p:spPr>
          <a:xfrm>
            <a:off x="431632" y="612000"/>
            <a:ext cx="11323975" cy="972000"/>
          </a:xfrm>
          <a:solidFill>
            <a:schemeClr val="tx1"/>
          </a:solidFill>
        </p:spPr>
        <p:txBody>
          <a:bodyPr lIns="140400"/>
          <a:lstStyle>
            <a:lvl1pPr>
              <a:lnSpc>
                <a:spcPct val="100000"/>
              </a:lnSpc>
              <a:defRPr sz="2800">
                <a:solidFill>
                  <a:schemeClr val="bg1"/>
                </a:solidFill>
              </a:defRPr>
            </a:lvl1pPr>
          </a:lstStyle>
          <a:p>
            <a:r>
              <a:rPr lang="de-DE" dirty="0"/>
              <a:t>Titel und Hintergrundfarbe bearbeiten</a:t>
            </a:r>
          </a:p>
        </p:txBody>
      </p:sp>
    </p:spTree>
    <p:extLst>
      <p:ext uri="{BB962C8B-B14F-4D97-AF65-F5344CB8AC3E}">
        <p14:creationId xmlns:p14="http://schemas.microsoft.com/office/powerpoint/2010/main" val="32629627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p:cNvGrpSpPr/>
          <p:nvPr/>
        </p:nvGrpSpPr>
        <p:grpSpPr>
          <a:xfrm>
            <a:off x="190425" y="152401"/>
            <a:ext cx="11808187" cy="612775"/>
            <a:chOff x="142874" y="152400"/>
            <a:chExt cx="8859601" cy="612775"/>
          </a:xfrm>
          <a:solidFill>
            <a:schemeClr val="accent4"/>
          </a:solidFill>
        </p:grpSpPr>
        <p:sp>
          <p:nvSpPr>
            <p:cNvPr id="24" name="Rechteck 23"/>
            <p:cNvSpPr/>
            <p:nvPr userDrawn="1"/>
          </p:nvSpPr>
          <p:spPr>
            <a:xfrm>
              <a:off x="142875" y="152400"/>
              <a:ext cx="8859600"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24"/>
            <p:cNvSpPr/>
            <p:nvPr userDrawn="1"/>
          </p:nvSpPr>
          <p:spPr>
            <a:xfrm>
              <a:off x="142874"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hteck 25"/>
            <p:cNvSpPr/>
            <p:nvPr userDrawn="1"/>
          </p:nvSpPr>
          <p:spPr>
            <a:xfrm>
              <a:off x="8814997" y="597693"/>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Bild 18" descr="g_eth_logo_kurz_neg_Schutzraum.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24000" y="306000"/>
              <a:ext cx="781900" cy="170143"/>
            </a:xfrm>
            <a:prstGeom prst="rect">
              <a:avLst/>
            </a:prstGeom>
            <a:grpFill/>
            <a:ln>
              <a:noFill/>
            </a:ln>
          </p:spPr>
        </p:pic>
      </p:grpSp>
      <p:sp>
        <p:nvSpPr>
          <p:cNvPr id="4" name="Datumsplatzhalter 3"/>
          <p:cNvSpPr>
            <a:spLocks noGrp="1"/>
          </p:cNvSpPr>
          <p:nvPr>
            <p:ph type="dt" sz="half" idx="2"/>
          </p:nvPr>
        </p:nvSpPr>
        <p:spPr>
          <a:xfrm>
            <a:off x="10579365" y="6308726"/>
            <a:ext cx="815772" cy="468312"/>
          </a:xfrm>
          <a:prstGeom prst="rect">
            <a:avLst/>
          </a:prstGeom>
        </p:spPr>
        <p:txBody>
          <a:bodyPr vert="horz" wrap="none" lIns="0" tIns="0" rIns="0" bIns="0" rtlCol="0" anchor="ctr"/>
          <a:lstStyle>
            <a:lvl1pPr algn="ctr">
              <a:defRPr sz="800">
                <a:solidFill>
                  <a:schemeClr val="tx1"/>
                </a:solidFill>
              </a:defRPr>
            </a:lvl1pPr>
          </a:lstStyle>
          <a:p>
            <a:fld id="{BD23B19E-8C35-419D-B8B2-87612A89E43F}" type="datetime1">
              <a:rPr lang="de-DE" smtClean="0"/>
              <a:t>29.08.2017</a:t>
            </a:fld>
            <a:endParaRPr lang="de-DE" dirty="0"/>
          </a:p>
        </p:txBody>
      </p:sp>
      <p:sp>
        <p:nvSpPr>
          <p:cNvPr id="5" name="Fußzeilenplatzhalter 4"/>
          <p:cNvSpPr>
            <a:spLocks noGrp="1"/>
          </p:cNvSpPr>
          <p:nvPr>
            <p:ph type="ftr" sz="quarter" idx="3"/>
          </p:nvPr>
        </p:nvSpPr>
        <p:spPr>
          <a:xfrm>
            <a:off x="6093620" y="6308726"/>
            <a:ext cx="4276480" cy="468312"/>
          </a:xfrm>
          <a:prstGeom prst="rect">
            <a:avLst/>
          </a:prstGeom>
        </p:spPr>
        <p:txBody>
          <a:bodyPr vert="horz" wrap="none" lIns="0" tIns="0" rIns="0" bIns="0" rtlCol="0" anchor="ctr"/>
          <a:lstStyle>
            <a:lvl1pPr algn="r">
              <a:defRPr sz="800">
                <a:solidFill>
                  <a:schemeClr val="tx1"/>
                </a:solidFill>
              </a:defRPr>
            </a:lvl1pPr>
          </a:lstStyle>
          <a:p>
            <a:r>
              <a:rPr lang="de-DE" dirty="0"/>
              <a:t>((Vorname Nachname))</a:t>
            </a:r>
          </a:p>
        </p:txBody>
      </p:sp>
      <p:sp>
        <p:nvSpPr>
          <p:cNvPr id="6" name="Foliennummernplatzhalter 5"/>
          <p:cNvSpPr>
            <a:spLocks noGrp="1"/>
          </p:cNvSpPr>
          <p:nvPr>
            <p:ph type="sldNum" sz="quarter" idx="4"/>
          </p:nvPr>
        </p:nvSpPr>
        <p:spPr>
          <a:xfrm>
            <a:off x="11497309"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DE" smtClean="0"/>
              <a:pPr/>
              <a:t>‹#›</a:t>
            </a:fld>
            <a:endParaRPr lang="de-DE"/>
          </a:p>
        </p:txBody>
      </p:sp>
      <p:sp>
        <p:nvSpPr>
          <p:cNvPr id="3" name="Textplatzhalter 2"/>
          <p:cNvSpPr>
            <a:spLocks noGrp="1"/>
          </p:cNvSpPr>
          <p:nvPr>
            <p:ph type="body" idx="1"/>
          </p:nvPr>
        </p:nvSpPr>
        <p:spPr>
          <a:xfrm>
            <a:off x="431631" y="2024064"/>
            <a:ext cx="11307499" cy="4210046"/>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feld 15"/>
          <p:cNvSpPr txBox="1"/>
          <p:nvPr/>
        </p:nvSpPr>
        <p:spPr>
          <a:xfrm>
            <a:off x="11408674"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441931"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431632" y="620714"/>
            <a:ext cx="11323975" cy="9720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631" y="6447157"/>
            <a:ext cx="1029375" cy="174375"/>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2" r:id="rId2"/>
    <p:sldLayoutId id="2147483667" r:id="rId3"/>
    <p:sldLayoutId id="2147483669" r:id="rId4"/>
    <p:sldLayoutId id="2147483650" r:id="rId5"/>
    <p:sldLayoutId id="2147483652" r:id="rId6"/>
    <p:sldLayoutId id="2147483655" r:id="rId7"/>
    <p:sldLayoutId id="2147483665" r:id="rId8"/>
    <p:sldLayoutId id="2147483664" r:id="rId9"/>
    <p:sldLayoutId id="2147483663"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4"/>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4"/>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4"/>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4"/>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4"/>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nchor="ctr"/>
          <a:lstStyle/>
          <a:p>
            <a:r>
              <a:rPr lang="de-CH" dirty="0"/>
              <a:t>Alejandro Valverde L</a:t>
            </a:r>
            <a:r>
              <a:rPr lang="es-ES" dirty="0" err="1"/>
              <a:t>ópez</a:t>
            </a:r>
            <a:r>
              <a:rPr lang="es-ES" dirty="0"/>
              <a:t>, </a:t>
            </a:r>
            <a:r>
              <a:rPr lang="es-ES" dirty="0" err="1"/>
              <a:t>Cranfield</a:t>
            </a:r>
            <a:r>
              <a:rPr lang="es-ES" dirty="0"/>
              <a:t> </a:t>
            </a:r>
            <a:r>
              <a:rPr lang="es-ES" dirty="0" err="1"/>
              <a:t>University</a:t>
            </a:r>
            <a:endParaRPr lang="es-ES" dirty="0"/>
          </a:p>
          <a:p>
            <a:r>
              <a:rPr lang="es-ES" dirty="0" err="1"/>
              <a:t>Advisors</a:t>
            </a:r>
            <a:r>
              <a:rPr lang="es-ES" dirty="0"/>
              <a:t>: </a:t>
            </a:r>
            <a:r>
              <a:rPr lang="es-ES" dirty="0" err="1"/>
              <a:t>Runkel</a:t>
            </a:r>
            <a:r>
              <a:rPr lang="es-ES" dirty="0"/>
              <a:t>, </a:t>
            </a:r>
            <a:r>
              <a:rPr lang="es-ES" dirty="0" err="1"/>
              <a:t>Falk</a:t>
            </a:r>
            <a:r>
              <a:rPr lang="es-ES" dirty="0"/>
              <a:t>; </a:t>
            </a:r>
            <a:r>
              <a:rPr lang="es-ES" dirty="0" err="1"/>
              <a:t>Keidel</a:t>
            </a:r>
            <a:r>
              <a:rPr lang="es-ES" dirty="0"/>
              <a:t>, </a:t>
            </a:r>
            <a:r>
              <a:rPr lang="es-ES" dirty="0" err="1"/>
              <a:t>Dominic</a:t>
            </a:r>
            <a:r>
              <a:rPr lang="es-ES" dirty="0"/>
              <a:t>; </a:t>
            </a:r>
            <a:r>
              <a:rPr lang="es-ES" dirty="0" err="1"/>
              <a:t>Urban</a:t>
            </a:r>
            <a:r>
              <a:rPr lang="es-ES" dirty="0"/>
              <a:t> </a:t>
            </a:r>
            <a:r>
              <a:rPr lang="es-ES" dirty="0" err="1"/>
              <a:t>Fasel</a:t>
            </a:r>
            <a:endParaRPr lang="de-CH" dirty="0"/>
          </a:p>
        </p:txBody>
      </p:sp>
      <p:sp>
        <p:nvSpPr>
          <p:cNvPr id="3" name="Datumsplatzhalter 2"/>
          <p:cNvSpPr>
            <a:spLocks noGrp="1"/>
          </p:cNvSpPr>
          <p:nvPr>
            <p:ph type="dt" sz="half" idx="10"/>
          </p:nvPr>
        </p:nvSpPr>
        <p:spPr/>
        <p:txBody>
          <a:bodyPr/>
          <a:lstStyle/>
          <a:p>
            <a:fld id="{92BF4FBE-0522-49A2-A01E-13F521B4C0B7}"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a:t>
            </a:fld>
            <a:endParaRPr lang="de-DE"/>
          </a:p>
        </p:txBody>
      </p:sp>
      <p:sp>
        <p:nvSpPr>
          <p:cNvPr id="7" name="Title 6"/>
          <p:cNvSpPr>
            <a:spLocks noGrp="1"/>
          </p:cNvSpPr>
          <p:nvPr>
            <p:ph type="ctrTitle"/>
          </p:nvPr>
        </p:nvSpPr>
        <p:spPr/>
        <p:txBody>
          <a:bodyPr/>
          <a:lstStyle/>
          <a:p>
            <a:r>
              <a:rPr lang="de-CH" dirty="0"/>
              <a:t>Master Thesis Project:</a:t>
            </a:r>
            <a:br>
              <a:rPr lang="de-CH" dirty="0"/>
            </a:br>
            <a:r>
              <a:rPr lang="en-US" dirty="0"/>
              <a:t>Bending-Twist Shape Adaptation of Wings by</a:t>
            </a:r>
            <a:br>
              <a:rPr lang="en-US" dirty="0"/>
            </a:br>
            <a:r>
              <a:rPr lang="en-US" dirty="0"/>
              <a:t>Compliant Chiral Spar Design</a:t>
            </a:r>
            <a:endParaRPr lang="de-CH" dirty="0"/>
          </a:p>
        </p:txBody>
      </p:sp>
    </p:spTree>
    <p:extLst>
      <p:ext uri="{BB962C8B-B14F-4D97-AF65-F5344CB8AC3E}">
        <p14:creationId xmlns:p14="http://schemas.microsoft.com/office/powerpoint/2010/main" val="405009045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10</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Connection between the chiral lattice and wing-box skin</a:t>
            </a:r>
            <a:endParaRPr lang="en-US" dirty="0"/>
          </a:p>
        </p:txBody>
      </p:sp>
      <p:grpSp>
        <p:nvGrpSpPr>
          <p:cNvPr id="2" name="Group 1"/>
          <p:cNvGrpSpPr/>
          <p:nvPr/>
        </p:nvGrpSpPr>
        <p:grpSpPr>
          <a:xfrm>
            <a:off x="6853223" y="2787878"/>
            <a:ext cx="4902384" cy="3264445"/>
            <a:chOff x="6594925" y="2864167"/>
            <a:chExt cx="4902384" cy="326444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8" name="TextBox 17"/>
            <p:cNvSpPr txBox="1"/>
            <p:nvPr/>
          </p:nvSpPr>
          <p:spPr>
            <a:xfrm>
              <a:off x="6797038" y="5697725"/>
              <a:ext cx="4498157" cy="430887"/>
            </a:xfrm>
            <a:prstGeom prst="rect">
              <a:avLst/>
            </a:prstGeom>
            <a:noFill/>
          </p:spPr>
          <p:txBody>
            <a:bodyPr wrap="square" rtlCol="0">
              <a:spAutoFit/>
            </a:bodyPr>
            <a:lstStyle/>
            <a:p>
              <a:pPr algn="ctr"/>
              <a:r>
                <a:rPr lang="en-US" sz="1100" b="1" dirty="0" smtClean="0"/>
                <a:t>Fig X</a:t>
              </a:r>
              <a:r>
                <a:rPr lang="en-US" sz="1100" dirty="0" smtClean="0"/>
                <a:t>: Connection between the chiral lattice and the skin on the manufactured demonstrator</a:t>
              </a:r>
              <a:endParaRPr lang="en-GB" sz="1100" baseline="30000" dirty="0"/>
            </a:p>
          </p:txBody>
        </p:sp>
      </p:grpSp>
      <p:sp>
        <p:nvSpPr>
          <p:cNvPr id="19" name="TextBox 18"/>
          <p:cNvSpPr txBox="1"/>
          <p:nvPr/>
        </p:nvSpPr>
        <p:spPr>
          <a:xfrm>
            <a:off x="1351504" y="5657110"/>
            <a:ext cx="4498157" cy="261610"/>
          </a:xfrm>
          <a:prstGeom prst="rect">
            <a:avLst/>
          </a:prstGeom>
          <a:noFill/>
        </p:spPr>
        <p:txBody>
          <a:bodyPr wrap="square" rtlCol="0">
            <a:spAutoFit/>
          </a:bodyPr>
          <a:lstStyle/>
          <a:p>
            <a:pPr algn="ctr"/>
            <a:r>
              <a:rPr lang="en-US" sz="1100" b="1" dirty="0" smtClean="0"/>
              <a:t>Fig X</a:t>
            </a:r>
            <a:r>
              <a:rPr lang="en-US" sz="1100" dirty="0" smtClean="0"/>
              <a:t>: Sketch of the connection between the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smtClean="0"/>
              <a:t>Unavoidable </a:t>
            </a:r>
            <a:r>
              <a:rPr lang="en-US" sz="1400" dirty="0"/>
              <a:t>transition from the lattice of chiral structures comprised of nodes and ligaments to the skin of the </a:t>
            </a:r>
            <a:r>
              <a:rPr lang="en-US" sz="1400" dirty="0" smtClean="0"/>
              <a:t>wing-box</a:t>
            </a:r>
            <a:endParaRPr lang="en-GB" sz="1400" dirty="0" smtClean="0"/>
          </a:p>
          <a:p>
            <a:pPr marL="285750" indent="-285750">
              <a:buFont typeface="Arial" pitchFamily="34" charset="0"/>
              <a:buChar char="•"/>
            </a:pPr>
            <a:r>
              <a:rPr lang="en-US" sz="1400" dirty="0"/>
              <a:t>Loads are transmitted to the lattice through this attachment points that is why its design results </a:t>
            </a:r>
            <a:r>
              <a:rPr lang="en-US" sz="1400" dirty="0" smtClean="0"/>
              <a:t>crucial</a:t>
            </a:r>
          </a:p>
          <a:p>
            <a:pPr marL="285750" indent="-285750">
              <a:buFont typeface="Arial" pitchFamily="34" charset="0"/>
              <a:buChar char="•"/>
            </a:pPr>
            <a:r>
              <a:rPr lang="en-US" sz="1400" dirty="0" smtClean="0"/>
              <a:t>Degrees of freedom unconstrained: </a:t>
            </a:r>
            <a:r>
              <a:rPr lang="en-US" sz="1400" i="1" dirty="0" smtClean="0"/>
              <a:t>u</a:t>
            </a:r>
            <a:r>
              <a:rPr lang="en-US" sz="1400" dirty="0" smtClean="0"/>
              <a:t> and </a:t>
            </a:r>
            <a:r>
              <a:rPr lang="el-GR" sz="1400" i="1" dirty="0" smtClean="0"/>
              <a:t>θ</a:t>
            </a:r>
            <a:endParaRPr lang="en-GB" sz="1400" i="1"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5356" y="2650743"/>
            <a:ext cx="3890451" cy="2961275"/>
          </a:xfrm>
          <a:prstGeom prst="rect">
            <a:avLst/>
          </a:prstGeom>
        </p:spPr>
      </p:pic>
    </p:spTree>
    <p:extLst>
      <p:ext uri="{BB962C8B-B14F-4D97-AF65-F5344CB8AC3E}">
        <p14:creationId xmlns:p14="http://schemas.microsoft.com/office/powerpoint/2010/main" val="142669494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Computational mesh description</a:t>
            </a:r>
            <a:endParaRPr lang="en-US" dirty="0"/>
          </a:p>
        </p:txBody>
      </p:sp>
      <p:sp>
        <p:nvSpPr>
          <p:cNvPr id="20" name="TextBox 19"/>
          <p:cNvSpPr txBox="1"/>
          <p:nvPr/>
        </p:nvSpPr>
        <p:spPr>
          <a:xfrm>
            <a:off x="741243" y="1600200"/>
            <a:ext cx="10655882" cy="523220"/>
          </a:xfrm>
          <a:prstGeom prst="rect">
            <a:avLst/>
          </a:prstGeom>
          <a:noFill/>
        </p:spPr>
        <p:txBody>
          <a:bodyPr wrap="square" rtlCol="0">
            <a:spAutoFit/>
          </a:bodyPr>
          <a:lstStyle/>
          <a:p>
            <a:pPr marL="285750" indent="-285750">
              <a:buFont typeface="Arial" pitchFamily="34" charset="0"/>
              <a:buChar char="•"/>
            </a:pPr>
            <a:r>
              <a:rPr lang="en-US" sz="1400" dirty="0" smtClean="0"/>
              <a:t>Fine </a:t>
            </a:r>
            <a:r>
              <a:rPr lang="en-US" sz="1400" dirty="0"/>
              <a:t>mesh size, typically equal to 3 mm.</a:t>
            </a:r>
          </a:p>
          <a:p>
            <a:pPr marL="285750" indent="-285750">
              <a:buFont typeface="Arial" pitchFamily="34" charset="0"/>
              <a:buChar char="•"/>
            </a:pPr>
            <a:r>
              <a:rPr lang="en-US" sz="1400" dirty="0" smtClean="0"/>
              <a:t>Course </a:t>
            </a:r>
            <a:r>
              <a:rPr lang="en-US" sz="1400" dirty="0"/>
              <a:t>mesh size, typically equal to 30 mm</a:t>
            </a:r>
            <a:endParaRPr lang="en-GB"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5" name="TextBox 14"/>
          <p:cNvSpPr txBox="1"/>
          <p:nvPr/>
        </p:nvSpPr>
        <p:spPr>
          <a:xfrm>
            <a:off x="3753424" y="6026583"/>
            <a:ext cx="4498157" cy="261610"/>
          </a:xfrm>
          <a:prstGeom prst="rect">
            <a:avLst/>
          </a:prstGeom>
          <a:noFill/>
        </p:spPr>
        <p:txBody>
          <a:bodyPr wrap="square" rtlCol="0">
            <a:spAutoFit/>
          </a:bodyPr>
          <a:lstStyle/>
          <a:p>
            <a:pPr algn="ctr"/>
            <a:r>
              <a:rPr lang="en-US" sz="1100" b="1" dirty="0" smtClean="0"/>
              <a:t>Fig X</a:t>
            </a:r>
            <a:r>
              <a:rPr lang="en-US" sz="1100" dirty="0" smtClean="0"/>
              <a:t>:Different mesh regions</a:t>
            </a:r>
            <a:endParaRPr lang="en-GB" sz="1100" baseline="30000" dirty="0"/>
          </a:p>
        </p:txBody>
      </p:sp>
    </p:spTree>
    <p:extLst>
      <p:ext uri="{BB962C8B-B14F-4D97-AF65-F5344CB8AC3E}">
        <p14:creationId xmlns:p14="http://schemas.microsoft.com/office/powerpoint/2010/main" val="212288403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Load introduction and boundary condition</a:t>
            </a: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1" name="TextBox 10"/>
          <p:cNvSpPr txBox="1"/>
          <p:nvPr/>
        </p:nvSpPr>
        <p:spPr>
          <a:xfrm>
            <a:off x="1621535" y="5733873"/>
            <a:ext cx="4498157" cy="261610"/>
          </a:xfrm>
          <a:prstGeom prst="rect">
            <a:avLst/>
          </a:prstGeom>
          <a:noFill/>
        </p:spPr>
        <p:txBody>
          <a:bodyPr wrap="square" rtlCol="0">
            <a:spAutoFit/>
          </a:bodyPr>
          <a:lstStyle/>
          <a:p>
            <a:pPr algn="ctr"/>
            <a:r>
              <a:rPr lang="en-US" sz="1100" b="1" dirty="0" smtClean="0"/>
              <a:t>Fig X</a:t>
            </a:r>
            <a:r>
              <a:rPr lang="en-US" sz="1100" dirty="0" smtClean="0"/>
              <a:t>: Fixed boundary condition</a:t>
            </a:r>
            <a:endParaRPr lang="en-GB" sz="1100" baseline="30000" dirty="0"/>
          </a:p>
        </p:txBody>
      </p:sp>
      <p:sp>
        <p:nvSpPr>
          <p:cNvPr id="12" name="TextBox 11"/>
          <p:cNvSpPr txBox="1"/>
          <p:nvPr/>
        </p:nvSpPr>
        <p:spPr>
          <a:xfrm>
            <a:off x="6997789" y="5972352"/>
            <a:ext cx="4498157" cy="261610"/>
          </a:xfrm>
          <a:prstGeom prst="rect">
            <a:avLst/>
          </a:prstGeom>
          <a:noFill/>
        </p:spPr>
        <p:txBody>
          <a:bodyPr wrap="square" rtlCol="0">
            <a:spAutoFit/>
          </a:bodyPr>
          <a:lstStyle/>
          <a:p>
            <a:pPr algn="ctr"/>
            <a:r>
              <a:rPr lang="en-US" sz="1100" b="1" dirty="0" smtClean="0"/>
              <a:t>Fig X</a:t>
            </a:r>
            <a:r>
              <a:rPr lang="en-US" sz="1100" dirty="0" smtClean="0"/>
              <a:t>: Load introduction points</a:t>
            </a:r>
            <a:endParaRPr lang="en-GB" sz="1100" baseline="30000" dirty="0"/>
          </a:p>
        </p:txBody>
      </p:sp>
    </p:spTree>
    <p:extLst>
      <p:ext uri="{BB962C8B-B14F-4D97-AF65-F5344CB8AC3E}">
        <p14:creationId xmlns:p14="http://schemas.microsoft.com/office/powerpoint/2010/main" val="39860123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13</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Results from the study on the analytical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Preliminary results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1619" y="1710758"/>
            <a:ext cx="5777763" cy="3851841"/>
          </a:xfrm>
          <a:prstGeom prst="rect">
            <a:avLst/>
          </a:prstGeom>
        </p:spPr>
      </p:pic>
      <p:sp>
        <p:nvSpPr>
          <p:cNvPr id="13" name="TextBox 12"/>
          <p:cNvSpPr txBox="1"/>
          <p:nvPr/>
        </p:nvSpPr>
        <p:spPr>
          <a:xfrm>
            <a:off x="6541421" y="5560179"/>
            <a:ext cx="4498157" cy="430887"/>
          </a:xfrm>
          <a:prstGeom prst="rect">
            <a:avLst/>
          </a:prstGeom>
          <a:noFill/>
        </p:spPr>
        <p:txBody>
          <a:bodyPr wrap="square" rtlCol="0">
            <a:spAutoFit/>
          </a:bodyPr>
          <a:lstStyle/>
          <a:p>
            <a:pPr algn="ctr"/>
            <a:r>
              <a:rPr lang="en-US" sz="1100" b="1" dirty="0" smtClean="0"/>
              <a:t>Fig X</a:t>
            </a:r>
            <a:r>
              <a:rPr lang="en-US" sz="1100" dirty="0"/>
              <a:t>: Torsional and flexural compliances as a function of the stiffness ratio</a:t>
            </a:r>
            <a:endParaRPr lang="en-GB" sz="1100" baseline="30000" dirty="0"/>
          </a:p>
        </p:txBody>
      </p:sp>
      <mc:AlternateContent xmlns:mc="http://schemas.openxmlformats.org/markup-compatibility/2006" xmlns:a14="http://schemas.microsoft.com/office/drawing/2010/main">
        <mc:Choice Requires="a14">
          <p:sp>
            <p:nvSpPr>
              <p:cNvPr id="14" name="TextBox 13"/>
              <p:cNvSpPr txBox="1"/>
              <p:nvPr/>
            </p:nvSpPr>
            <p:spPr>
              <a:xfrm>
                <a:off x="741243" y="2388965"/>
                <a:ext cx="5327941" cy="2495427"/>
              </a:xfrm>
              <a:prstGeom prst="rect">
                <a:avLst/>
              </a:prstGeom>
              <a:noFill/>
            </p:spPr>
            <p:txBody>
              <a:bodyPr wrap="square" rtlCol="0">
                <a:spAutoFit/>
              </a:bodyPr>
              <a:lstStyle/>
              <a:p>
                <a:pPr marL="285750" indent="-285750">
                  <a:buFont typeface="Arial" pitchFamily="34" charset="0"/>
                  <a:buChar char="•"/>
                </a:pPr>
                <a:r>
                  <a:rPr lang="en-GB" sz="1400" b="0" dirty="0" smtClean="0"/>
                  <a:t>Stiffnes</a:t>
                </a:r>
                <a:r>
                  <a:rPr lang="en-GB" sz="1400" dirty="0" smtClean="0"/>
                  <a:t>s</a:t>
                </a:r>
                <a:r>
                  <a:rPr lang="es-ES" sz="1400" dirty="0" smtClean="0"/>
                  <a:t> </a:t>
                </a:r>
                <a:r>
                  <a:rPr lang="es-ES" sz="1400" dirty="0"/>
                  <a:t>r</a:t>
                </a:r>
                <a:r>
                  <a:rPr lang="es-ES" sz="1400" dirty="0" smtClean="0"/>
                  <a:t>atio </a:t>
                </a:r>
                <a14:m>
                  <m:oMath xmlns:m="http://schemas.openxmlformats.org/officeDocument/2006/math">
                    <m:sSub>
                      <m:sSubPr>
                        <m:ctrlPr>
                          <a:rPr lang="es-ES" sz="1400" b="0" i="1" smtClean="0">
                            <a:latin typeface="Cambria Math"/>
                          </a:rPr>
                        </m:ctrlPr>
                      </m:sSubPr>
                      <m:e>
                        <m:r>
                          <a:rPr lang="es-ES" sz="1400" b="0" i="1" smtClean="0">
                            <a:latin typeface="Cambria Math"/>
                          </a:rPr>
                          <m:t>𝐸</m:t>
                        </m:r>
                      </m:e>
                      <m:sub>
                        <m:r>
                          <a:rPr lang="es-ES" sz="1400" b="0" i="1" smtClean="0">
                            <a:latin typeface="Cambria Math"/>
                          </a:rPr>
                          <m:t>1</m:t>
                        </m:r>
                      </m:sub>
                    </m:sSub>
                    <m:r>
                      <a:rPr lang="es-ES" sz="1400" b="0" i="1" smtClean="0">
                        <a:latin typeface="Cambria Math"/>
                      </a:rPr>
                      <m:t>/</m:t>
                    </m:r>
                    <m:sSub>
                      <m:sSubPr>
                        <m:ctrlPr>
                          <a:rPr lang="es-ES" sz="1400" b="0" i="1" smtClean="0">
                            <a:latin typeface="Cambria Math"/>
                          </a:rPr>
                        </m:ctrlPr>
                      </m:sSubPr>
                      <m:e>
                        <m:r>
                          <a:rPr lang="es-ES" sz="1400" b="0" i="1" smtClean="0">
                            <a:latin typeface="Cambria Math"/>
                          </a:rPr>
                          <m:t>𝐸</m:t>
                        </m:r>
                      </m:e>
                      <m:sub>
                        <m:r>
                          <a:rPr lang="es-ES" sz="1400" b="0" i="1" smtClean="0">
                            <a:latin typeface="Cambria Math"/>
                          </a:rPr>
                          <m:t>2</m:t>
                        </m:r>
                      </m:sub>
                    </m:sSub>
                  </m:oMath>
                </a14:m>
                <a:r>
                  <a:rPr lang="en-GB" sz="1400" dirty="0" smtClean="0"/>
                  <a:t> </a:t>
                </a:r>
                <a14:m>
                  <m:oMath xmlns:m="http://schemas.openxmlformats.org/officeDocument/2006/math">
                    <m:r>
                      <a:rPr lang="es-ES" sz="1400" b="0" i="1" dirty="0" smtClean="0">
                        <a:latin typeface="Cambria Math"/>
                      </a:rPr>
                      <m:t>∈[</m:t>
                    </m:r>
                    <m:sSup>
                      <m:sSupPr>
                        <m:ctrlPr>
                          <a:rPr lang="es-ES" sz="1400" b="0" i="1" dirty="0" smtClean="0">
                            <a:latin typeface="Cambria Math"/>
                          </a:rPr>
                        </m:ctrlPr>
                      </m:sSupPr>
                      <m:e>
                        <m:r>
                          <a:rPr lang="es-ES" sz="1400" b="0" i="1" dirty="0" smtClean="0">
                            <a:latin typeface="Cambria Math"/>
                          </a:rPr>
                          <m:t>10</m:t>
                        </m:r>
                      </m:e>
                      <m:sup>
                        <m:r>
                          <a:rPr lang="es-ES" sz="1400" b="0" i="1" dirty="0" smtClean="0">
                            <a:latin typeface="Cambria Math"/>
                          </a:rPr>
                          <m:t>0</m:t>
                        </m:r>
                      </m:sup>
                    </m:sSup>
                    <m:r>
                      <a:rPr lang="es-ES" sz="1400" b="0" i="1" dirty="0" smtClean="0">
                        <a:latin typeface="Cambria Math"/>
                      </a:rPr>
                      <m:t>, </m:t>
                    </m:r>
                    <m:sSup>
                      <m:sSupPr>
                        <m:ctrlPr>
                          <a:rPr lang="es-ES" sz="1400" b="0" i="1" dirty="0" smtClean="0">
                            <a:latin typeface="Cambria Math"/>
                          </a:rPr>
                        </m:ctrlPr>
                      </m:sSupPr>
                      <m:e>
                        <m:r>
                          <a:rPr lang="es-ES" sz="1400" b="0" i="1" dirty="0" smtClean="0">
                            <a:latin typeface="Cambria Math"/>
                          </a:rPr>
                          <m:t>10</m:t>
                        </m:r>
                      </m:e>
                      <m:sup>
                        <m:r>
                          <a:rPr lang="es-ES" sz="1400" b="0" i="1" dirty="0" smtClean="0">
                            <a:latin typeface="Cambria Math"/>
                          </a:rPr>
                          <m:t>3</m:t>
                        </m:r>
                      </m:sup>
                    </m:sSup>
                    <m:r>
                      <a:rPr lang="es-ES" sz="1400" b="0" i="1" dirty="0" smtClean="0">
                        <a:latin typeface="Cambria Math"/>
                      </a:rPr>
                      <m:t>]</m:t>
                    </m:r>
                  </m:oMath>
                </a14:m>
                <a:endParaRPr lang="en-GB" sz="1400" dirty="0" smtClean="0"/>
              </a:p>
              <a:p>
                <a:pPr marL="285750" indent="-285750">
                  <a:buFont typeface="Arial" pitchFamily="34" charset="0"/>
                  <a:buChar char="•"/>
                </a:pPr>
                <a:endParaRPr lang="en-GB" sz="1400" dirty="0" smtClean="0"/>
              </a:p>
              <a:p>
                <a:pPr marL="285750" indent="-285750">
                  <a:buFont typeface="Arial" pitchFamily="34" charset="0"/>
                  <a:buChar char="•"/>
                </a:pPr>
                <a:r>
                  <a:rPr lang="en-GB" sz="1400" dirty="0" smtClean="0"/>
                  <a:t>Torsional compliance: </a:t>
                </a:r>
                <a14:m>
                  <m:oMath xmlns:m="http://schemas.openxmlformats.org/officeDocument/2006/math">
                    <m:sSub>
                      <m:sSubPr>
                        <m:ctrlPr>
                          <a:rPr lang="es-ES" sz="1400" b="0" i="1" smtClean="0">
                            <a:latin typeface="Cambria Math"/>
                          </a:rPr>
                        </m:ctrlPr>
                      </m:sSubPr>
                      <m:e>
                        <m:r>
                          <a:rPr lang="es-ES" sz="1400" b="0" i="1" smtClean="0">
                            <a:latin typeface="Cambria Math"/>
                          </a:rPr>
                          <m:t>𝜙</m:t>
                        </m:r>
                      </m:e>
                      <m:sub>
                        <m:r>
                          <a:rPr lang="es-ES" sz="1400" b="0" i="1" smtClean="0">
                            <a:latin typeface="Cambria Math"/>
                          </a:rPr>
                          <m:t>𝑡𝑖𝑝</m:t>
                        </m:r>
                      </m:sub>
                    </m:sSub>
                    <m:r>
                      <a:rPr lang="es-ES" sz="1400" b="0" i="1" smtClean="0">
                        <a:latin typeface="Cambria Math"/>
                      </a:rPr>
                      <m:t>/</m:t>
                    </m:r>
                    <m:r>
                      <a:rPr lang="es-ES" sz="1400" b="0" i="1" smtClean="0">
                        <a:latin typeface="Cambria Math"/>
                      </a:rPr>
                      <m:t>𝑄</m:t>
                    </m:r>
                  </m:oMath>
                </a14:m>
                <a:endParaRPr lang="es-ES" sz="1400" b="0" dirty="0" smtClean="0"/>
              </a:p>
              <a:p>
                <a:pPr marL="285750" indent="-285750">
                  <a:buFont typeface="Arial" pitchFamily="34" charset="0"/>
                  <a:buChar char="•"/>
                </a:pPr>
                <a:endParaRPr lang="en-GB" sz="1400" dirty="0" smtClean="0"/>
              </a:p>
              <a:p>
                <a:pPr marL="285750" indent="-285750">
                  <a:buFont typeface="Arial" pitchFamily="34" charset="0"/>
                  <a:buChar char="•"/>
                </a:pPr>
                <a:r>
                  <a:rPr lang="en-GB" sz="1400" dirty="0" smtClean="0"/>
                  <a:t>Flexural compliance: </a:t>
                </a:r>
                <a14:m>
                  <m:oMath xmlns:m="http://schemas.openxmlformats.org/officeDocument/2006/math">
                    <m:sSub>
                      <m:sSubPr>
                        <m:ctrlPr>
                          <a:rPr lang="es-ES" sz="1400" i="1">
                            <a:latin typeface="Cambria Math"/>
                          </a:rPr>
                        </m:ctrlPr>
                      </m:sSubPr>
                      <m:e>
                        <m:r>
                          <a:rPr lang="es-ES" sz="1400" b="0" i="1" smtClean="0">
                            <a:latin typeface="Cambria Math"/>
                          </a:rPr>
                          <m:t> </m:t>
                        </m:r>
                        <m:r>
                          <a:rPr lang="es-ES" sz="1400" b="0" i="1" smtClean="0">
                            <a:latin typeface="Cambria Math"/>
                          </a:rPr>
                          <m:t>𝑤</m:t>
                        </m:r>
                      </m:e>
                      <m:sub>
                        <m:r>
                          <a:rPr lang="es-ES" sz="1400" i="1">
                            <a:latin typeface="Cambria Math"/>
                          </a:rPr>
                          <m:t>𝑡𝑖𝑝</m:t>
                        </m:r>
                      </m:sub>
                    </m:sSub>
                    <m:r>
                      <a:rPr lang="es-ES" sz="1400" i="1">
                        <a:latin typeface="Cambria Math"/>
                      </a:rPr>
                      <m:t>/</m:t>
                    </m:r>
                    <m:r>
                      <a:rPr lang="es-ES" sz="1400" i="1">
                        <a:latin typeface="Cambria Math"/>
                      </a:rPr>
                      <m:t>𝑄</m:t>
                    </m:r>
                  </m:oMath>
                </a14:m>
                <a:endParaRPr lang="es-ES" sz="1400" dirty="0"/>
              </a:p>
              <a:p>
                <a:pPr marL="285750" indent="-285750">
                  <a:buFont typeface="Arial" pitchFamily="34" charset="0"/>
                  <a:buChar char="•"/>
                </a:pPr>
                <a:endParaRPr lang="en-GB" sz="1400" dirty="0" smtClean="0"/>
              </a:p>
              <a:p>
                <a:pPr marL="285750" indent="-285750">
                  <a:buFont typeface="Arial" pitchFamily="34" charset="0"/>
                  <a:buChar char="•"/>
                </a:pPr>
                <a:r>
                  <a:rPr lang="en-GB" sz="1400" dirty="0" smtClean="0"/>
                  <a:t>Torsional stiffness much more sensible to variations of the stiffness ratio </a:t>
                </a:r>
              </a:p>
              <a:p>
                <a:pPr marL="285750" indent="-285750">
                  <a:buFont typeface="Arial" pitchFamily="34" charset="0"/>
                  <a:buChar char="•"/>
                </a:pPr>
                <a:endParaRPr lang="en-GB" sz="1400" dirty="0"/>
              </a:p>
              <a:p>
                <a:pPr marL="285750" indent="-285750">
                  <a:buFont typeface="Arial" pitchFamily="34" charset="0"/>
                  <a:buChar char="•"/>
                </a:pPr>
                <a:r>
                  <a:rPr lang="en-GB" sz="1400" dirty="0" smtClean="0"/>
                  <a:t>The mechanism activation is not expected to result in large variations of the bending displacement</a:t>
                </a:r>
                <a:endParaRPr lang="en-GB" sz="1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41243" y="2388965"/>
                <a:ext cx="5327941" cy="2495427"/>
              </a:xfrm>
              <a:prstGeom prst="rect">
                <a:avLst/>
              </a:prstGeom>
              <a:blipFill rotWithShape="1">
                <a:blip r:embed="rId4"/>
                <a:stretch>
                  <a:fillRect l="-229" t="-244" b="-1711"/>
                </a:stretch>
              </a:blipFill>
            </p:spPr>
            <p:txBody>
              <a:bodyPr/>
              <a:lstStyle/>
              <a:p>
                <a:r>
                  <a:rPr lang="en-GB">
                    <a:noFill/>
                  </a:rPr>
                  <a:t> </a:t>
                </a:r>
              </a:p>
            </p:txBody>
          </p:sp>
        </mc:Fallback>
      </mc:AlternateContent>
    </p:spTree>
    <p:extLst>
      <p:ext uri="{BB962C8B-B14F-4D97-AF65-F5344CB8AC3E}">
        <p14:creationId xmlns:p14="http://schemas.microsoft.com/office/powerpoint/2010/main" val="367863212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14</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 analysis</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Response characterization</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755" y="4030826"/>
            <a:ext cx="3583865" cy="20699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37" y="1504160"/>
            <a:ext cx="3583864" cy="20699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1755" y="1524227"/>
            <a:ext cx="3583864" cy="206994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3056" t="9864" r="7914"/>
          <a:stretch/>
        </p:blipFill>
        <p:spPr>
          <a:xfrm>
            <a:off x="7480610" y="3913194"/>
            <a:ext cx="3858717" cy="2211172"/>
          </a:xfrm>
          <a:prstGeom prst="rect">
            <a:avLst/>
          </a:prstGeom>
        </p:spPr>
      </p:pic>
      <p:sp>
        <p:nvSpPr>
          <p:cNvPr id="17" name="Right Arrow 16"/>
          <p:cNvSpPr/>
          <p:nvPr/>
        </p:nvSpPr>
        <p:spPr>
          <a:xfrm>
            <a:off x="5658188" y="2356156"/>
            <a:ext cx="1779169" cy="36595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857319">
            <a:off x="5718802" y="3859137"/>
            <a:ext cx="1657943" cy="343377"/>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24608" y="6177921"/>
            <a:ext cx="4498157" cy="261610"/>
          </a:xfrm>
          <a:prstGeom prst="rect">
            <a:avLst/>
          </a:prstGeom>
          <a:noFill/>
        </p:spPr>
        <p:txBody>
          <a:bodyPr wrap="square" rtlCol="0">
            <a:spAutoFit/>
          </a:bodyPr>
          <a:lstStyle/>
          <a:p>
            <a:pPr algn="ctr"/>
            <a:r>
              <a:rPr lang="en-US" sz="1100" b="1" dirty="0" smtClean="0"/>
              <a:t>Fig X</a:t>
            </a:r>
            <a:r>
              <a:rPr lang="en-US" sz="1100" dirty="0" smtClean="0"/>
              <a:t>: 96% of the prescribed force applied</a:t>
            </a:r>
            <a:endParaRPr lang="en-GB" sz="1100" baseline="30000" dirty="0"/>
          </a:p>
        </p:txBody>
      </p:sp>
      <p:sp>
        <p:nvSpPr>
          <p:cNvPr id="20" name="TextBox 19"/>
          <p:cNvSpPr txBox="1"/>
          <p:nvPr/>
        </p:nvSpPr>
        <p:spPr>
          <a:xfrm>
            <a:off x="1424607" y="3651584"/>
            <a:ext cx="4498157" cy="261610"/>
          </a:xfrm>
          <a:prstGeom prst="rect">
            <a:avLst/>
          </a:prstGeom>
          <a:noFill/>
        </p:spPr>
        <p:txBody>
          <a:bodyPr wrap="square" rtlCol="0">
            <a:spAutoFit/>
          </a:bodyPr>
          <a:lstStyle/>
          <a:p>
            <a:pPr algn="ctr"/>
            <a:r>
              <a:rPr lang="en-US" sz="1100" b="1" dirty="0" smtClean="0"/>
              <a:t>Fig X</a:t>
            </a:r>
            <a:r>
              <a:rPr lang="en-US" sz="1100" dirty="0" smtClean="0"/>
              <a:t>: 47% of the prescribed force applied</a:t>
            </a:r>
            <a:endParaRPr lang="en-GB" sz="1100" baseline="30000" dirty="0"/>
          </a:p>
        </p:txBody>
      </p:sp>
      <p:sp>
        <p:nvSpPr>
          <p:cNvPr id="21" name="TextBox 20"/>
          <p:cNvSpPr txBox="1"/>
          <p:nvPr/>
        </p:nvSpPr>
        <p:spPr>
          <a:xfrm>
            <a:off x="7160890" y="3631432"/>
            <a:ext cx="4498157" cy="261610"/>
          </a:xfrm>
          <a:prstGeom prst="rect">
            <a:avLst/>
          </a:prstGeom>
          <a:noFill/>
        </p:spPr>
        <p:txBody>
          <a:bodyPr wrap="square" rtlCol="0">
            <a:spAutoFit/>
          </a:bodyPr>
          <a:lstStyle/>
          <a:p>
            <a:pPr algn="ctr"/>
            <a:r>
              <a:rPr lang="en-US" sz="1100" b="1" dirty="0" smtClean="0"/>
              <a:t>Fig X</a:t>
            </a:r>
            <a:r>
              <a:rPr lang="en-US" sz="1100" dirty="0" smtClean="0"/>
              <a:t>: 73% of the prescribed force applied</a:t>
            </a:r>
            <a:endParaRPr lang="en-GB" sz="1100" baseline="30000" dirty="0"/>
          </a:p>
        </p:txBody>
      </p:sp>
      <p:sp>
        <p:nvSpPr>
          <p:cNvPr id="22" name="TextBox 21"/>
          <p:cNvSpPr txBox="1"/>
          <p:nvPr/>
        </p:nvSpPr>
        <p:spPr>
          <a:xfrm>
            <a:off x="7160889" y="6124366"/>
            <a:ext cx="4498157" cy="261610"/>
          </a:xfrm>
          <a:prstGeom prst="rect">
            <a:avLst/>
          </a:prstGeom>
          <a:noFill/>
        </p:spPr>
        <p:txBody>
          <a:bodyPr wrap="square" rtlCol="0">
            <a:spAutoFit/>
          </a:bodyPr>
          <a:lstStyle/>
          <a:p>
            <a:pPr algn="ctr"/>
            <a:r>
              <a:rPr lang="en-US" sz="1100" b="1" dirty="0" smtClean="0"/>
              <a:t>Fig X</a:t>
            </a:r>
            <a:r>
              <a:rPr lang="en-US" sz="1100" dirty="0" smtClean="0"/>
              <a:t>: Displacement-force curve</a:t>
            </a:r>
            <a:endParaRPr lang="en-GB" sz="1100" baseline="30000" dirty="0"/>
          </a:p>
        </p:txBody>
      </p:sp>
    </p:spTree>
    <p:extLst>
      <p:ext uri="{BB962C8B-B14F-4D97-AF65-F5344CB8AC3E}">
        <p14:creationId xmlns:p14="http://schemas.microsoft.com/office/powerpoint/2010/main" val="22848485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3714" y="1161472"/>
            <a:ext cx="7082635" cy="369332"/>
          </a:xfrm>
          <a:prstGeom prst="rect">
            <a:avLst/>
          </a:prstGeom>
          <a:noFill/>
        </p:spPr>
        <p:txBody>
          <a:bodyPr wrap="square" rtlCol="0">
            <a:spAutoFit/>
          </a:bodyPr>
          <a:lstStyle/>
          <a:p>
            <a:r>
              <a:rPr lang="en-US" dirty="0" smtClean="0"/>
              <a:t>Artificial static energy dissipation using constant damping factor (c)</a:t>
            </a:r>
            <a:endParaRPr lang="en-US" dirty="0"/>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3110" t="10195" r="7864"/>
          <a:stretch/>
        </p:blipFill>
        <p:spPr>
          <a:xfrm>
            <a:off x="431631" y="1943099"/>
            <a:ext cx="6096169" cy="3689741"/>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9741" r="7308"/>
          <a:stretch/>
        </p:blipFill>
        <p:spPr>
          <a:xfrm>
            <a:off x="7694655" y="875495"/>
            <a:ext cx="3974754" cy="2322274"/>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10117" r="7810"/>
          <a:stretch/>
        </p:blipFill>
        <p:spPr>
          <a:xfrm>
            <a:off x="7658899" y="3648269"/>
            <a:ext cx="4087205" cy="2390968"/>
          </a:xfrm>
          <a:prstGeom prst="rect">
            <a:avLst/>
          </a:prstGeom>
        </p:spPr>
      </p:pic>
      <p:sp>
        <p:nvSpPr>
          <p:cNvPr id="26" name="TextBox 25"/>
          <p:cNvSpPr txBox="1"/>
          <p:nvPr/>
        </p:nvSpPr>
        <p:spPr>
          <a:xfrm>
            <a:off x="7687600" y="3217673"/>
            <a:ext cx="3988865" cy="261610"/>
          </a:xfrm>
          <a:prstGeom prst="rect">
            <a:avLst/>
          </a:prstGeom>
          <a:noFill/>
        </p:spPr>
        <p:txBody>
          <a:bodyPr wrap="square" rtlCol="0">
            <a:spAutoFit/>
          </a:bodyPr>
          <a:lstStyle/>
          <a:p>
            <a:pPr algn="ctr"/>
            <a:r>
              <a:rPr lang="en-US" sz="1100" b="1" dirty="0" smtClean="0"/>
              <a:t>Fig X</a:t>
            </a:r>
            <a:r>
              <a:rPr lang="en-US" sz="1100" dirty="0" smtClean="0"/>
              <a:t>: </a:t>
            </a:r>
            <a:r>
              <a:rPr lang="en-GB" sz="1100" dirty="0" smtClean="0"/>
              <a:t>For c = 10</a:t>
            </a:r>
            <a:r>
              <a:rPr lang="en-GB" sz="1100" baseline="30000" dirty="0" smtClean="0"/>
              <a:t>-6</a:t>
            </a:r>
            <a:endParaRPr lang="en-GB" sz="1100" baseline="30000" dirty="0"/>
          </a:p>
        </p:txBody>
      </p:sp>
      <p:sp>
        <p:nvSpPr>
          <p:cNvPr id="27" name="TextBox 26"/>
          <p:cNvSpPr txBox="1"/>
          <p:nvPr/>
        </p:nvSpPr>
        <p:spPr>
          <a:xfrm>
            <a:off x="7708069" y="6093282"/>
            <a:ext cx="3988865" cy="261610"/>
          </a:xfrm>
          <a:prstGeom prst="rect">
            <a:avLst/>
          </a:prstGeom>
          <a:noFill/>
        </p:spPr>
        <p:txBody>
          <a:bodyPr wrap="square" rtlCol="0">
            <a:spAutoFit/>
          </a:bodyPr>
          <a:lstStyle/>
          <a:p>
            <a:pPr algn="ctr"/>
            <a:r>
              <a:rPr lang="en-US" sz="1100" b="1" dirty="0" smtClean="0"/>
              <a:t>Fig X</a:t>
            </a:r>
            <a:r>
              <a:rPr lang="en-US" sz="1100" dirty="0" smtClean="0"/>
              <a:t>: </a:t>
            </a:r>
            <a:r>
              <a:rPr lang="en-GB" sz="1100" dirty="0" smtClean="0"/>
              <a:t>For c = 10</a:t>
            </a:r>
            <a:r>
              <a:rPr lang="en-GB" sz="1100" baseline="30000" dirty="0"/>
              <a:t>-</a:t>
            </a:r>
            <a:r>
              <a:rPr lang="en-GB" sz="1100" baseline="30000" dirty="0" smtClean="0"/>
              <a:t>9</a:t>
            </a:r>
            <a:endParaRPr lang="en-GB" sz="1100" baseline="30000" dirty="0"/>
          </a:p>
        </p:txBody>
      </p:sp>
      <p:sp>
        <p:nvSpPr>
          <p:cNvPr id="28" name="TextBox 27"/>
          <p:cNvSpPr txBox="1"/>
          <p:nvPr/>
        </p:nvSpPr>
        <p:spPr>
          <a:xfrm>
            <a:off x="798551" y="5646035"/>
            <a:ext cx="5362327" cy="261610"/>
          </a:xfrm>
          <a:prstGeom prst="rect">
            <a:avLst/>
          </a:prstGeom>
          <a:noFill/>
        </p:spPr>
        <p:txBody>
          <a:bodyPr wrap="square" rtlCol="0">
            <a:spAutoFit/>
          </a:bodyPr>
          <a:lstStyle/>
          <a:p>
            <a:pPr algn="ctr"/>
            <a:r>
              <a:rPr lang="en-US" sz="1100" b="1" dirty="0" smtClean="0"/>
              <a:t>Fig X</a:t>
            </a:r>
            <a:r>
              <a:rPr lang="en-US" sz="1100" dirty="0" smtClean="0"/>
              <a:t>: Displacement-force curve for various values of constant damping factor c</a:t>
            </a:r>
            <a:endParaRPr lang="en-GB" sz="1100" baseline="30000" dirty="0"/>
          </a:p>
        </p:txBody>
      </p:sp>
    </p:spTree>
    <p:extLst>
      <p:ext uri="{BB962C8B-B14F-4D97-AF65-F5344CB8AC3E}">
        <p14:creationId xmlns:p14="http://schemas.microsoft.com/office/powerpoint/2010/main" val="36823939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16</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 analysis</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Buckling phenomena offset as function of design parameters</a:t>
            </a:r>
            <a:endParaRPr lang="en-US" dirty="0"/>
          </a:p>
        </p:txBody>
      </p:sp>
      <p:grpSp>
        <p:nvGrpSpPr>
          <p:cNvPr id="11" name="Group 10"/>
          <p:cNvGrpSpPr/>
          <p:nvPr/>
        </p:nvGrpSpPr>
        <p:grpSpPr>
          <a:xfrm>
            <a:off x="495970" y="1524425"/>
            <a:ext cx="5771331" cy="2554321"/>
            <a:chOff x="-139527" y="2036604"/>
            <a:chExt cx="6069706" cy="2686379"/>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391" y="2036604"/>
              <a:ext cx="3754978" cy="2297138"/>
            </a:xfrm>
            <a:prstGeom prst="rect">
              <a:avLst/>
            </a:prstGeom>
          </p:spPr>
        </p:pic>
        <p:sp>
          <p:nvSpPr>
            <p:cNvPr id="23" name="TextBox 22"/>
            <p:cNvSpPr txBox="1"/>
            <p:nvPr/>
          </p:nvSpPr>
          <p:spPr>
            <a:xfrm>
              <a:off x="-139527" y="4269819"/>
              <a:ext cx="6069706" cy="453164"/>
            </a:xfrm>
            <a:prstGeom prst="rect">
              <a:avLst/>
            </a:prstGeom>
            <a:noFill/>
          </p:spPr>
          <p:txBody>
            <a:bodyPr wrap="square" rtlCol="0">
              <a:spAutoFit/>
            </a:bodyPr>
            <a:lstStyle/>
            <a:p>
              <a:pPr algn="ctr"/>
              <a:r>
                <a:rPr lang="en-US" sz="1100" b="1" dirty="0" smtClean="0"/>
                <a:t>Fig X</a:t>
              </a:r>
              <a:r>
                <a:rPr lang="en-US" sz="1100" dirty="0" smtClean="0"/>
                <a:t>: </a:t>
              </a:r>
              <a:r>
                <a:rPr lang="en-US" sz="1100" dirty="0"/>
                <a:t> Force that induces the structure to collapse as a function of the wing-box </a:t>
              </a:r>
              <a:r>
                <a:rPr lang="en-US" sz="1100" dirty="0" smtClean="0"/>
                <a:t>wall thickness</a:t>
              </a:r>
              <a:endParaRPr lang="en-GB" sz="1100" baseline="30000" dirty="0"/>
            </a:p>
          </p:txBody>
        </p:sp>
      </p:grpSp>
      <p:grpSp>
        <p:nvGrpSpPr>
          <p:cNvPr id="12" name="Group 11"/>
          <p:cNvGrpSpPr/>
          <p:nvPr/>
        </p:nvGrpSpPr>
        <p:grpSpPr>
          <a:xfrm>
            <a:off x="6540005" y="1524227"/>
            <a:ext cx="4957304" cy="2521974"/>
            <a:chOff x="6285917" y="1897538"/>
            <a:chExt cx="5362327" cy="272802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369" y="1897538"/>
              <a:ext cx="3684476" cy="2297138"/>
            </a:xfrm>
            <a:prstGeom prst="rect">
              <a:avLst/>
            </a:prstGeom>
          </p:spPr>
        </p:pic>
        <p:sp>
          <p:nvSpPr>
            <p:cNvPr id="25" name="TextBox 24"/>
            <p:cNvSpPr txBox="1"/>
            <p:nvPr/>
          </p:nvSpPr>
          <p:spPr>
            <a:xfrm>
              <a:off x="6285917" y="4194676"/>
              <a:ext cx="5362327" cy="430887"/>
            </a:xfrm>
            <a:prstGeom prst="rect">
              <a:avLst/>
            </a:prstGeom>
            <a:noFill/>
          </p:spPr>
          <p:txBody>
            <a:bodyPr wrap="square" rtlCol="0">
              <a:spAutoFit/>
            </a:bodyPr>
            <a:lstStyle/>
            <a:p>
              <a:pPr algn="ctr"/>
              <a:r>
                <a:rPr lang="en-US" sz="1100" b="1" dirty="0" smtClean="0"/>
                <a:t>Fig X</a:t>
              </a:r>
              <a:r>
                <a:rPr lang="en-US" sz="1100" dirty="0" smtClean="0"/>
                <a:t>: </a:t>
              </a:r>
              <a:r>
                <a:rPr lang="en-US" sz="1100" dirty="0"/>
                <a:t> Force that induces the structure to collapse as a function of the wing-box </a:t>
              </a:r>
              <a:r>
                <a:rPr lang="en-US" sz="1100" dirty="0" smtClean="0"/>
                <a:t>length</a:t>
              </a:r>
              <a:endParaRPr lang="en-GB" sz="1100" baseline="30000" dirty="0"/>
            </a:p>
          </p:txBody>
        </p:sp>
      </p:grpSp>
      <p:grpSp>
        <p:nvGrpSpPr>
          <p:cNvPr id="26" name="Group 25"/>
          <p:cNvGrpSpPr/>
          <p:nvPr/>
        </p:nvGrpSpPr>
        <p:grpSpPr>
          <a:xfrm>
            <a:off x="832274" y="4058089"/>
            <a:ext cx="5098725" cy="2528457"/>
            <a:chOff x="221091" y="2102461"/>
            <a:chExt cx="5362327" cy="2659178"/>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391" y="2102461"/>
              <a:ext cx="3754978" cy="2165424"/>
            </a:xfrm>
            <a:prstGeom prst="rect">
              <a:avLst/>
            </a:prstGeom>
          </p:spPr>
        </p:pic>
        <p:sp>
          <p:nvSpPr>
            <p:cNvPr id="28" name="TextBox 27"/>
            <p:cNvSpPr txBox="1"/>
            <p:nvPr/>
          </p:nvSpPr>
          <p:spPr>
            <a:xfrm>
              <a:off x="221091" y="4308475"/>
              <a:ext cx="5362327" cy="453164"/>
            </a:xfrm>
            <a:prstGeom prst="rect">
              <a:avLst/>
            </a:prstGeom>
            <a:noFill/>
          </p:spPr>
          <p:txBody>
            <a:bodyPr wrap="square" rtlCol="0">
              <a:spAutoFit/>
            </a:bodyPr>
            <a:lstStyle/>
            <a:p>
              <a:pPr algn="ctr"/>
              <a:r>
                <a:rPr lang="en-US" sz="1100" b="1" dirty="0" smtClean="0"/>
                <a:t>Fig X</a:t>
              </a:r>
              <a:r>
                <a:rPr lang="en-US" sz="1100" dirty="0" smtClean="0"/>
                <a:t>: </a:t>
              </a:r>
              <a:r>
                <a:rPr lang="en-US" sz="1100" dirty="0"/>
                <a:t> Force that induces the structure to collapse as a function of the </a:t>
              </a:r>
              <a:r>
                <a:rPr lang="en-US" sz="1100" dirty="0" smtClean="0"/>
                <a:t>chiral ligament length</a:t>
              </a:r>
              <a:endParaRPr lang="en-GB" sz="1100" baseline="30000" dirty="0"/>
            </a:p>
          </p:txBody>
        </p:sp>
      </p:grpSp>
      <p:grpSp>
        <p:nvGrpSpPr>
          <p:cNvPr id="29" name="Group 28"/>
          <p:cNvGrpSpPr/>
          <p:nvPr/>
        </p:nvGrpSpPr>
        <p:grpSpPr>
          <a:xfrm>
            <a:off x="6533418" y="4038988"/>
            <a:ext cx="4957304" cy="2510804"/>
            <a:chOff x="6285917" y="1944825"/>
            <a:chExt cx="5362327" cy="2715942"/>
          </a:xfrm>
        </p:grpSpPr>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6369" y="1944825"/>
              <a:ext cx="3684476" cy="2202564"/>
            </a:xfrm>
            <a:prstGeom prst="rect">
              <a:avLst/>
            </a:prstGeom>
          </p:spPr>
        </p:pic>
        <p:sp>
          <p:nvSpPr>
            <p:cNvPr id="31" name="TextBox 30"/>
            <p:cNvSpPr txBox="1"/>
            <p:nvPr/>
          </p:nvSpPr>
          <p:spPr>
            <a:xfrm>
              <a:off x="6285917" y="4194676"/>
              <a:ext cx="5362327" cy="466091"/>
            </a:xfrm>
            <a:prstGeom prst="rect">
              <a:avLst/>
            </a:prstGeom>
            <a:noFill/>
          </p:spPr>
          <p:txBody>
            <a:bodyPr wrap="square" rtlCol="0">
              <a:spAutoFit/>
            </a:bodyPr>
            <a:lstStyle/>
            <a:p>
              <a:pPr algn="ctr"/>
              <a:r>
                <a:rPr lang="en-US" sz="1100" b="1" dirty="0" smtClean="0"/>
                <a:t>Fig X</a:t>
              </a:r>
              <a:r>
                <a:rPr lang="en-US" sz="1100" dirty="0" smtClean="0"/>
                <a:t>: </a:t>
              </a:r>
              <a:r>
                <a:rPr lang="en-US" sz="1100" dirty="0"/>
                <a:t> Force that induces the structure to collapse as a function of the </a:t>
              </a:r>
              <a:r>
                <a:rPr lang="en-US" sz="1100" dirty="0" smtClean="0"/>
                <a:t>chiral lattice thickness</a:t>
              </a:r>
              <a:endParaRPr lang="en-GB" sz="1100" baseline="30000" dirty="0"/>
            </a:p>
          </p:txBody>
        </p:sp>
      </p:grpSp>
    </p:spTree>
    <p:extLst>
      <p:ext uri="{BB962C8B-B14F-4D97-AF65-F5344CB8AC3E}">
        <p14:creationId xmlns:p14="http://schemas.microsoft.com/office/powerpoint/2010/main" val="409013018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17</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 analysis</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Model optimization</a:t>
            </a: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12033"/>
          <a:stretch/>
        </p:blipFill>
        <p:spPr>
          <a:xfrm>
            <a:off x="1012882" y="3501710"/>
            <a:ext cx="4857982" cy="265732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0864" y="3501710"/>
            <a:ext cx="5434445" cy="2614960"/>
          </a:xfrm>
          <a:prstGeom prst="rect">
            <a:avLst/>
          </a:prstGeom>
        </p:spPr>
      </p:pic>
      <p:sp>
        <p:nvSpPr>
          <p:cNvPr id="2" name="TextBox 1"/>
          <p:cNvSpPr txBox="1"/>
          <p:nvPr/>
        </p:nvSpPr>
        <p:spPr>
          <a:xfrm>
            <a:off x="1012882" y="1631373"/>
            <a:ext cx="10292427" cy="1477328"/>
          </a:xfrm>
          <a:prstGeom prst="rect">
            <a:avLst/>
          </a:prstGeom>
          <a:noFill/>
        </p:spPr>
        <p:txBody>
          <a:bodyPr wrap="square" rtlCol="0">
            <a:spAutoFit/>
          </a:bodyPr>
          <a:lstStyle/>
          <a:p>
            <a:pPr marL="285750" indent="-285750">
              <a:buFont typeface="Arial" pitchFamily="34" charset="0"/>
              <a:buChar char="•"/>
            </a:pPr>
            <a:r>
              <a:rPr lang="en-GB" dirty="0" smtClean="0"/>
              <a:t>Two slides</a:t>
            </a:r>
            <a:br>
              <a:rPr lang="en-GB" dirty="0" smtClean="0"/>
            </a:br>
            <a:endParaRPr lang="en-GB" dirty="0" smtClean="0"/>
          </a:p>
          <a:p>
            <a:pPr marL="285750" indent="-285750">
              <a:buFont typeface="Arial" pitchFamily="34" charset="0"/>
              <a:buChar char="•"/>
            </a:pPr>
            <a:r>
              <a:rPr lang="en-GB" dirty="0" smtClean="0"/>
              <a:t>Connection between the lattice nodes and the wing-box skin</a:t>
            </a:r>
          </a:p>
          <a:p>
            <a:pPr marL="285750" indent="-285750">
              <a:buFont typeface="Arial" pitchFamily="34" charset="0"/>
              <a:buChar char="•"/>
            </a:pPr>
            <a:endParaRPr lang="en-GB" dirty="0" smtClean="0"/>
          </a:p>
          <a:p>
            <a:pPr marL="285750" indent="-285750">
              <a:buFont typeface="Arial" pitchFamily="34" charset="0"/>
              <a:buChar char="•"/>
            </a:pPr>
            <a:r>
              <a:rPr lang="en-GB" dirty="0" smtClean="0"/>
              <a:t>Consistency analysis</a:t>
            </a:r>
            <a:endParaRPr lang="en-GB" dirty="0"/>
          </a:p>
        </p:txBody>
      </p:sp>
    </p:spTree>
    <p:extLst>
      <p:ext uri="{BB962C8B-B14F-4D97-AF65-F5344CB8AC3E}">
        <p14:creationId xmlns:p14="http://schemas.microsoft.com/office/powerpoint/2010/main" val="369008523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18</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Further steps</a:t>
            </a:r>
            <a:endParaRPr lang="de-CH" dirty="0"/>
          </a:p>
        </p:txBody>
      </p:sp>
      <p:sp>
        <p:nvSpPr>
          <p:cNvPr id="2" name="TextBox 1"/>
          <p:cNvSpPr txBox="1"/>
          <p:nvPr/>
        </p:nvSpPr>
        <p:spPr>
          <a:xfrm>
            <a:off x="644236" y="1267691"/>
            <a:ext cx="10993582" cy="923330"/>
          </a:xfrm>
          <a:prstGeom prst="rect">
            <a:avLst/>
          </a:prstGeom>
          <a:noFill/>
        </p:spPr>
        <p:txBody>
          <a:bodyPr wrap="square" rtlCol="0">
            <a:spAutoFit/>
          </a:bodyPr>
          <a:lstStyle/>
          <a:p>
            <a:pPr marL="285750" indent="-285750">
              <a:buFont typeface="Arial" pitchFamily="34" charset="0"/>
              <a:buChar char="•"/>
            </a:pPr>
            <a:r>
              <a:rPr lang="en-GB" dirty="0" smtClean="0"/>
              <a:t>Implementation of the wing-box model into a wing model with aerodynamic loads</a:t>
            </a:r>
          </a:p>
          <a:p>
            <a:pPr marL="285750" indent="-285750">
              <a:buFont typeface="Arial" pitchFamily="34" charset="0"/>
              <a:buChar char="•"/>
            </a:pPr>
            <a:endParaRPr lang="en-GB" dirty="0"/>
          </a:p>
          <a:p>
            <a:pPr marL="285750" indent="-285750">
              <a:buFont typeface="Arial" pitchFamily="34" charset="0"/>
              <a:buChar char="•"/>
            </a:pPr>
            <a:r>
              <a:rPr lang="en-GB" dirty="0" smtClean="0"/>
              <a:t>Report finalization – Most of it is already written</a:t>
            </a:r>
            <a:endParaRPr lang="en-GB" dirty="0"/>
          </a:p>
        </p:txBody>
      </p:sp>
    </p:spTree>
    <p:extLst>
      <p:ext uri="{BB962C8B-B14F-4D97-AF65-F5344CB8AC3E}">
        <p14:creationId xmlns:p14="http://schemas.microsoft.com/office/powerpoint/2010/main" val="387834109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19</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References</a:t>
            </a:r>
            <a:endParaRPr lang="de-CH" dirty="0"/>
          </a:p>
        </p:txBody>
      </p:sp>
      <p:sp>
        <p:nvSpPr>
          <p:cNvPr id="8" name="TextBox 7"/>
          <p:cNvSpPr txBox="1"/>
          <p:nvPr/>
        </p:nvSpPr>
        <p:spPr>
          <a:xfrm>
            <a:off x="609600" y="1419225"/>
            <a:ext cx="10972800" cy="1815882"/>
          </a:xfrm>
          <a:prstGeom prst="rect">
            <a:avLst/>
          </a:prstGeom>
          <a:noFill/>
        </p:spPr>
        <p:txBody>
          <a:bodyPr wrap="square" rtlCol="0">
            <a:spAutoFit/>
          </a:bodyPr>
          <a:lstStyle/>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F. Gandhi, and P. </a:t>
            </a:r>
            <a:r>
              <a:rPr lang="en-US" sz="1400" dirty="0" err="1"/>
              <a:t>Ermanni</a:t>
            </a:r>
            <a:r>
              <a:rPr lang="en-US" sz="1400" dirty="0"/>
              <a:t>, “Adaptive bending-twist coupling in </a:t>
            </a:r>
            <a:r>
              <a:rPr lang="en-US" sz="1400" dirty="0" smtClean="0"/>
              <a:t>laminated </a:t>
            </a:r>
            <a:r>
              <a:rPr lang="en-US" sz="1400" dirty="0"/>
              <a:t>composite plates by controllable shear stress transfer,” in Composites Part A: Applied </a:t>
            </a:r>
            <a:r>
              <a:rPr lang="en-US" sz="1400" dirty="0" smtClean="0"/>
              <a:t>Science and </a:t>
            </a:r>
            <a:r>
              <a:rPr lang="en-US" sz="1400" dirty="0"/>
              <a:t>Manufacturing, vol. 43, pp. 1709–1716, 2012</a:t>
            </a:r>
            <a:r>
              <a:rPr lang="en-US" sz="1400" dirty="0" smtClean="0"/>
              <a:t>.</a:t>
            </a:r>
          </a:p>
          <a:p>
            <a:pPr marL="285750" indent="-285750">
              <a:buFont typeface="Arial" pitchFamily="34" charset="0"/>
              <a:buChar char="•"/>
            </a:pPr>
            <a:endParaRPr lang="en-US" sz="1400" dirty="0"/>
          </a:p>
          <a:p>
            <a:pPr marL="285750" indent="-285750">
              <a:buFont typeface="Arial" pitchFamily="34" charset="0"/>
              <a:buChar char="•"/>
            </a:pPr>
            <a:r>
              <a:rPr lang="en-US" sz="1400" dirty="0" smtClean="0"/>
              <a:t>W</a:t>
            </a:r>
            <a:r>
              <a:rPr lang="en-US" sz="1400" dirty="0"/>
              <a:t>. </a:t>
            </a:r>
            <a:r>
              <a:rPr lang="en-US" sz="1400" dirty="0" err="1"/>
              <a:t>Raither</a:t>
            </a:r>
            <a:r>
              <a:rPr lang="en-US" sz="1400" dirty="0"/>
              <a:t>, A. </a:t>
            </a:r>
            <a:r>
              <a:rPr lang="en-US" sz="1400" dirty="0" err="1"/>
              <a:t>Bergamini</a:t>
            </a:r>
            <a:r>
              <a:rPr lang="en-US" sz="1400" dirty="0"/>
              <a:t>, and P. </a:t>
            </a:r>
            <a:r>
              <a:rPr lang="en-US" sz="1400" dirty="0" err="1"/>
              <a:t>Ermanni</a:t>
            </a:r>
            <a:r>
              <a:rPr lang="en-US" sz="1400" dirty="0"/>
              <a:t>, “Profile beams with adaptive bending-twist coupling </a:t>
            </a:r>
            <a:r>
              <a:rPr lang="en-US" sz="1400" dirty="0" smtClean="0"/>
              <a:t>by adjustable </a:t>
            </a:r>
            <a:r>
              <a:rPr lang="en-US" sz="1400" dirty="0"/>
              <a:t>shear </a:t>
            </a:r>
            <a:r>
              <a:rPr lang="en-US" sz="1400" dirty="0" err="1"/>
              <a:t>centre</a:t>
            </a:r>
            <a:r>
              <a:rPr lang="en-US" sz="1400" dirty="0"/>
              <a:t> location,” </a:t>
            </a:r>
            <a:r>
              <a:rPr lang="en-US" sz="1400" i="1" dirty="0"/>
              <a:t>Journal of Intelligent Material Systems and Structures</a:t>
            </a:r>
            <a:r>
              <a:rPr lang="en-US" sz="1400" dirty="0"/>
              <a:t>, vol. </a:t>
            </a:r>
            <a:r>
              <a:rPr lang="en-US" sz="1400" dirty="0" smtClean="0"/>
              <a:t>24, no</a:t>
            </a:r>
            <a:r>
              <a:rPr lang="en-US" sz="1400" dirty="0"/>
              <a:t>. 3, pp. 334–346, 2013</a:t>
            </a:r>
            <a:r>
              <a:rPr lang="en-US" sz="1400" dirty="0" smtClean="0"/>
              <a:t>.</a:t>
            </a:r>
          </a:p>
          <a:p>
            <a:pPr marL="285750" indent="-285750">
              <a:buFont typeface="Arial" pitchFamily="34" charset="0"/>
              <a:buChar char="•"/>
            </a:pPr>
            <a:endParaRPr lang="en-US" sz="1400" dirty="0"/>
          </a:p>
          <a:p>
            <a:pPr marL="285750" indent="-285750">
              <a:buFont typeface="Arial" pitchFamily="34" charset="0"/>
              <a:buChar char="•"/>
            </a:pPr>
            <a:r>
              <a:rPr lang="en-US" sz="1400" dirty="0" smtClean="0"/>
              <a:t>G</a:t>
            </a:r>
            <a:r>
              <a:rPr lang="en-US" sz="1400" dirty="0"/>
              <a:t>. Ramstein, </a:t>
            </a:r>
            <a:r>
              <a:rPr lang="en-US" sz="1400" i="1" dirty="0"/>
              <a:t>Experimental Validation of Chiral Structures with Local Controlled </a:t>
            </a:r>
            <a:r>
              <a:rPr lang="en-US" sz="1400" i="1" dirty="0" smtClean="0"/>
              <a:t>Instabilities</a:t>
            </a:r>
            <a:r>
              <a:rPr lang="en-US" sz="1400" dirty="0" smtClean="0"/>
              <a:t>. Semester </a:t>
            </a:r>
            <a:r>
              <a:rPr lang="en-US" sz="1400" dirty="0"/>
              <a:t>project no. 16-015, ETH Zürich, 2016.</a:t>
            </a:r>
            <a:endParaRPr lang="en-GB" sz="1400" dirty="0"/>
          </a:p>
        </p:txBody>
      </p:sp>
    </p:spTree>
    <p:extLst>
      <p:ext uri="{BB962C8B-B14F-4D97-AF65-F5344CB8AC3E}">
        <p14:creationId xmlns:p14="http://schemas.microsoft.com/office/powerpoint/2010/main" val="316507960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Motivation</a:t>
            </a:r>
          </a:p>
        </p:txBody>
      </p:sp>
      <p:sp>
        <p:nvSpPr>
          <p:cNvPr id="7" name="TextBox 6"/>
          <p:cNvSpPr txBox="1"/>
          <p:nvPr/>
        </p:nvSpPr>
        <p:spPr>
          <a:xfrm>
            <a:off x="6577551" y="1424786"/>
            <a:ext cx="5178056" cy="369332"/>
          </a:xfrm>
          <a:prstGeom prst="rect">
            <a:avLst/>
          </a:prstGeom>
          <a:noFill/>
        </p:spPr>
        <p:txBody>
          <a:bodyPr wrap="square" rtlCol="0">
            <a:spAutoFit/>
          </a:bodyPr>
          <a:lstStyle/>
          <a:p>
            <a:pPr algn="ctr"/>
            <a:r>
              <a:rPr lang="es-ES" noProof="1"/>
              <a:t>Gust alleviation</a:t>
            </a:r>
            <a:endParaRPr lang="en-US" noProof="1"/>
          </a:p>
        </p:txBody>
      </p:sp>
      <p:sp>
        <p:nvSpPr>
          <p:cNvPr id="12" name="TextBox 11"/>
          <p:cNvSpPr txBox="1"/>
          <p:nvPr/>
        </p:nvSpPr>
        <p:spPr>
          <a:xfrm>
            <a:off x="792101" y="1842629"/>
            <a:ext cx="5301517" cy="369332"/>
          </a:xfrm>
          <a:prstGeom prst="rect">
            <a:avLst/>
          </a:prstGeom>
          <a:noFill/>
        </p:spPr>
        <p:txBody>
          <a:bodyPr wrap="square" rtlCol="0">
            <a:spAutoFit/>
          </a:bodyPr>
          <a:lstStyle/>
          <a:p>
            <a:pPr algn="ctr"/>
            <a:r>
              <a:rPr lang="es-ES" noProof="1"/>
              <a:t>Wing demonstrator</a:t>
            </a:r>
            <a:endParaRPr lang="en-US" noProof="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381" y="2027295"/>
            <a:ext cx="5586396" cy="17387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003" y="4066022"/>
            <a:ext cx="5043153" cy="1786679"/>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491" y="2647013"/>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239752" y="5728734"/>
            <a:ext cx="2406213" cy="369332"/>
          </a:xfrm>
          <a:prstGeom prst="rect">
            <a:avLst/>
          </a:prstGeom>
          <a:noFill/>
        </p:spPr>
        <p:txBody>
          <a:bodyPr wrap="square" rtlCol="0">
            <a:spAutoFit/>
          </a:bodyPr>
          <a:lstStyle/>
          <a:p>
            <a:pPr algn="ctr"/>
            <a:r>
              <a:rPr lang="de-CH" dirty="0"/>
              <a:t>Raither(2013) </a:t>
            </a:r>
            <a:endParaRPr lang="en-US" dirty="0"/>
          </a:p>
        </p:txBody>
      </p:sp>
    </p:spTree>
    <p:extLst>
      <p:ext uri="{BB962C8B-B14F-4D97-AF65-F5344CB8AC3E}">
        <p14:creationId xmlns:p14="http://schemas.microsoft.com/office/powerpoint/2010/main" val="337346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Different approaches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628727"/>
            <a:ext cx="3199356" cy="1548515"/>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14" name="Right Arrow 13"/>
          <p:cNvSpPr/>
          <p:nvPr/>
        </p:nvSpPr>
        <p:spPr>
          <a:xfrm>
            <a:off x="4166313" y="2182206"/>
            <a:ext cx="3584822"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9481384" y="3640933"/>
            <a:ext cx="516370" cy="50976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5625" y="1154895"/>
            <a:ext cx="5260687" cy="369332"/>
          </a:xfrm>
          <a:prstGeom prst="rect">
            <a:avLst/>
          </a:prstGeom>
          <a:noFill/>
        </p:spPr>
        <p:txBody>
          <a:bodyPr wrap="square" rtlCol="0">
            <a:spAutoFit/>
          </a:bodyPr>
          <a:lstStyle/>
          <a:p>
            <a:pPr algn="ctr"/>
            <a:r>
              <a:rPr lang="de-CH" dirty="0"/>
              <a:t>Working principle, publicated on: Raither(2013) </a:t>
            </a:r>
            <a:endParaRPr lang="en-US" dirty="0"/>
          </a:p>
        </p:txBody>
      </p:sp>
      <p:sp>
        <p:nvSpPr>
          <p:cNvPr id="17" name="TextBox 16"/>
          <p:cNvSpPr txBox="1"/>
          <p:nvPr/>
        </p:nvSpPr>
        <p:spPr>
          <a:xfrm>
            <a:off x="7408260" y="4152491"/>
            <a:ext cx="3654413" cy="646331"/>
          </a:xfrm>
          <a:prstGeom prst="rect">
            <a:avLst/>
          </a:prstGeom>
          <a:noFill/>
        </p:spPr>
        <p:txBody>
          <a:bodyPr wrap="square" rtlCol="0">
            <a:spAutoFit/>
          </a:bodyPr>
          <a:lstStyle/>
          <a:p>
            <a:pPr algn="ctr"/>
            <a:r>
              <a:rPr lang="de-CH" dirty="0"/>
              <a:t>Runkel (2015): </a:t>
            </a:r>
            <a:r>
              <a:rPr lang="el-GR" dirty="0"/>
              <a:t>Δ</a:t>
            </a:r>
            <a:r>
              <a:rPr lang="es-ES" dirty="0"/>
              <a:t>β → material </a:t>
            </a:r>
            <a:r>
              <a:rPr lang="en-US" dirty="0"/>
              <a:t>anisotropy</a:t>
            </a: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885" y="876154"/>
            <a:ext cx="3354249" cy="2511927"/>
          </a:xfrm>
          <a:prstGeom prst="rect">
            <a:avLst/>
          </a:prstGeom>
        </p:spPr>
      </p:pic>
      <p:sp>
        <p:nvSpPr>
          <p:cNvPr id="19" name="Right Arrow 18"/>
          <p:cNvSpPr/>
          <p:nvPr/>
        </p:nvSpPr>
        <p:spPr>
          <a:xfrm rot="10800000">
            <a:off x="6262176" y="5199943"/>
            <a:ext cx="1146084"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40888" y="950218"/>
            <a:ext cx="3080277" cy="369332"/>
          </a:xfrm>
          <a:prstGeom prst="rect">
            <a:avLst/>
          </a:prstGeom>
          <a:noFill/>
        </p:spPr>
        <p:txBody>
          <a:bodyPr wrap="square" rtlCol="0">
            <a:spAutoFit/>
          </a:bodyPr>
          <a:lstStyle/>
          <a:p>
            <a:pPr algn="ctr"/>
            <a:r>
              <a:rPr lang="el-GR" dirty="0"/>
              <a:t>Δ</a:t>
            </a:r>
            <a:r>
              <a:rPr lang="es-ES" dirty="0"/>
              <a:t>T → G</a:t>
            </a:r>
            <a:r>
              <a:rPr lang="es-ES" baseline="-25000" dirty="0"/>
              <a:t>2</a:t>
            </a:r>
            <a:r>
              <a:rPr lang="es-ES" dirty="0"/>
              <a:t> t</a:t>
            </a:r>
            <a:r>
              <a:rPr lang="es-ES" baseline="-25000" dirty="0"/>
              <a:t>2</a:t>
            </a:r>
            <a:endParaRPr lang="en-US" baseline="-25000" dirty="0"/>
          </a:p>
        </p:txBody>
      </p:sp>
      <p:sp>
        <p:nvSpPr>
          <p:cNvPr id="23" name="TextBox 22"/>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1" name="TextBox 20"/>
          <p:cNvSpPr txBox="1"/>
          <p:nvPr/>
        </p:nvSpPr>
        <p:spPr>
          <a:xfrm>
            <a:off x="317042" y="3422184"/>
            <a:ext cx="3988865" cy="261610"/>
          </a:xfrm>
          <a:prstGeom prst="rect">
            <a:avLst/>
          </a:prstGeom>
          <a:noFill/>
        </p:spPr>
        <p:txBody>
          <a:bodyPr wrap="square" rtlCol="0">
            <a:spAutoFit/>
          </a:bodyPr>
          <a:lstStyle/>
          <a:p>
            <a:pPr algn="ctr"/>
            <a:r>
              <a:rPr lang="en-US" sz="1100" b="1" dirty="0" smtClean="0"/>
              <a:t>Fig X</a:t>
            </a:r>
            <a:r>
              <a:rPr lang="en-US" sz="1100" dirty="0" smtClean="0"/>
              <a:t>: Working principle, </a:t>
            </a:r>
            <a:r>
              <a:rPr lang="en-US" sz="1100" dirty="0" err="1" smtClean="0"/>
              <a:t>Raither</a:t>
            </a:r>
            <a:r>
              <a:rPr lang="en-US" sz="1100" dirty="0" smtClean="0"/>
              <a:t> (2013)</a:t>
            </a:r>
            <a:endParaRPr lang="en-GB" sz="1100" baseline="30000" dirty="0"/>
          </a:p>
        </p:txBody>
      </p:sp>
      <p:sp>
        <p:nvSpPr>
          <p:cNvPr id="22" name="TextBox 21"/>
          <p:cNvSpPr txBox="1"/>
          <p:nvPr/>
        </p:nvSpPr>
        <p:spPr>
          <a:xfrm>
            <a:off x="7593493" y="3305065"/>
            <a:ext cx="3988865" cy="430887"/>
          </a:xfrm>
          <a:prstGeom prst="rect">
            <a:avLst/>
          </a:prstGeom>
          <a:noFill/>
        </p:spPr>
        <p:txBody>
          <a:bodyPr wrap="square" rtlCol="0">
            <a:spAutoFit/>
          </a:bodyPr>
          <a:lstStyle/>
          <a:p>
            <a:pPr algn="ctr"/>
            <a:r>
              <a:rPr lang="en-US" sz="1100" b="1" dirty="0" smtClean="0"/>
              <a:t>Fig X</a:t>
            </a:r>
            <a:r>
              <a:rPr lang="en-US" sz="1100" dirty="0" smtClean="0"/>
              <a:t>: </a:t>
            </a:r>
            <a:r>
              <a:rPr lang="en-US" sz="1100" dirty="0"/>
              <a:t> </a:t>
            </a:r>
            <a:r>
              <a:rPr lang="en-US" sz="1100" dirty="0" smtClean="0"/>
              <a:t>Time-variable lamination in </a:t>
            </a:r>
            <a:r>
              <a:rPr lang="en-US" sz="1100" dirty="0"/>
              <a:t>laminate composite shells, </a:t>
            </a:r>
            <a:r>
              <a:rPr lang="en-US" sz="1100" dirty="0" err="1" smtClean="0"/>
              <a:t>Raither</a:t>
            </a:r>
            <a:r>
              <a:rPr lang="en-US" sz="1100" dirty="0" smtClean="0"/>
              <a:t> (2012)</a:t>
            </a:r>
            <a:endParaRPr lang="en-GB" sz="1100" baseline="30000" dirty="0"/>
          </a:p>
        </p:txBody>
      </p:sp>
      <p:sp>
        <p:nvSpPr>
          <p:cNvPr id="24" name="TextBox 23"/>
          <p:cNvSpPr txBox="1"/>
          <p:nvPr/>
        </p:nvSpPr>
        <p:spPr>
          <a:xfrm>
            <a:off x="7527054" y="6177242"/>
            <a:ext cx="3988865" cy="430887"/>
          </a:xfrm>
          <a:prstGeom prst="rect">
            <a:avLst/>
          </a:prstGeom>
          <a:noFill/>
        </p:spPr>
        <p:txBody>
          <a:bodyPr wrap="square" rtlCol="0">
            <a:spAutoFit/>
          </a:bodyPr>
          <a:lstStyle/>
          <a:p>
            <a:pPr algn="ctr"/>
            <a:r>
              <a:rPr lang="en-US" sz="1100" b="1" dirty="0" smtClean="0"/>
              <a:t>Fig X</a:t>
            </a:r>
            <a:r>
              <a:rPr lang="en-US" sz="1100" dirty="0" smtClean="0"/>
              <a:t>: </a:t>
            </a:r>
            <a:r>
              <a:rPr lang="en-US" sz="1100" dirty="0"/>
              <a:t> </a:t>
            </a:r>
            <a:r>
              <a:rPr lang="en-US" sz="1100" dirty="0" smtClean="0"/>
              <a:t>Time-variable lamination in </a:t>
            </a:r>
            <a:r>
              <a:rPr lang="en-US" sz="1100" dirty="0"/>
              <a:t>laminate composite shells, </a:t>
            </a:r>
            <a:r>
              <a:rPr lang="en-US" sz="1100" dirty="0" err="1" smtClean="0"/>
              <a:t>Raither</a:t>
            </a:r>
            <a:r>
              <a:rPr lang="en-US" sz="1100" dirty="0" smtClean="0"/>
              <a:t> (2012)</a:t>
            </a:r>
            <a:endParaRPr lang="en-GB" sz="1100" baseline="30000" dirty="0"/>
          </a:p>
        </p:txBody>
      </p:sp>
      <p:sp>
        <p:nvSpPr>
          <p:cNvPr id="25" name="TextBox 24"/>
          <p:cNvSpPr txBox="1"/>
          <p:nvPr/>
        </p:nvSpPr>
        <p:spPr>
          <a:xfrm>
            <a:off x="642867" y="6114198"/>
            <a:ext cx="3988865" cy="261610"/>
          </a:xfrm>
          <a:prstGeom prst="rect">
            <a:avLst/>
          </a:prstGeom>
          <a:noFill/>
        </p:spPr>
        <p:txBody>
          <a:bodyPr wrap="square" rtlCol="0">
            <a:spAutoFit/>
          </a:bodyPr>
          <a:lstStyle/>
          <a:p>
            <a:pPr algn="ctr"/>
            <a:r>
              <a:rPr lang="en-US" sz="1100" b="1" dirty="0" smtClean="0"/>
              <a:t>Fig X</a:t>
            </a:r>
            <a:r>
              <a:rPr lang="en-US" sz="1100" dirty="0" smtClean="0"/>
              <a:t>: </a:t>
            </a:r>
            <a:r>
              <a:rPr lang="en-US" sz="1100" dirty="0"/>
              <a:t> </a:t>
            </a:r>
            <a:r>
              <a:rPr lang="en-US" sz="1100" dirty="0" smtClean="0"/>
              <a:t>Chiral structures in lattice</a:t>
            </a:r>
            <a:endParaRPr lang="en-GB" sz="1100" baseline="30000" dirty="0"/>
          </a:p>
        </p:txBody>
      </p:sp>
    </p:spTree>
    <p:extLst>
      <p:ext uri="{BB962C8B-B14F-4D97-AF65-F5344CB8AC3E}">
        <p14:creationId xmlns:p14="http://schemas.microsoft.com/office/powerpoint/2010/main" val="28341180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4</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Working principle for the proposed technology</a:t>
            </a:r>
            <a:endParaRPr lang="de-CH" dirty="0"/>
          </a:p>
        </p:txBody>
      </p:sp>
      <p:sp>
        <p:nvSpPr>
          <p:cNvPr id="16" name="TextBox 15"/>
          <p:cNvSpPr txBox="1"/>
          <p:nvPr/>
        </p:nvSpPr>
        <p:spPr>
          <a:xfrm>
            <a:off x="431632" y="1154895"/>
            <a:ext cx="7082635" cy="369332"/>
          </a:xfrm>
          <a:prstGeom prst="rect">
            <a:avLst/>
          </a:prstGeom>
          <a:noFill/>
        </p:spPr>
        <p:txBody>
          <a:bodyPr wrap="square" rtlCol="0">
            <a:spAutoFit/>
          </a:bodyPr>
          <a:lstStyle/>
          <a:p>
            <a:r>
              <a:rPr lang="en-US" dirty="0" smtClean="0"/>
              <a:t>Elastic instabilities induced on the chiral elements ligaments</a:t>
            </a:r>
            <a:endParaRPr lang="en-US" dirty="0"/>
          </a:p>
        </p:txBody>
      </p:sp>
      <p:grpSp>
        <p:nvGrpSpPr>
          <p:cNvPr id="11" name="Group 10"/>
          <p:cNvGrpSpPr/>
          <p:nvPr/>
        </p:nvGrpSpPr>
        <p:grpSpPr>
          <a:xfrm>
            <a:off x="1363218" y="2504289"/>
            <a:ext cx="10024400" cy="3675827"/>
            <a:chOff x="1372725" y="2076589"/>
            <a:chExt cx="10024400" cy="367582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725" y="2308874"/>
              <a:ext cx="5007447" cy="2888090"/>
            </a:xfrm>
            <a:prstGeom prst="rect">
              <a:avLst/>
            </a:prstGeom>
          </p:spPr>
        </p:pic>
        <p:sp>
          <p:nvSpPr>
            <p:cNvPr id="9" name="TextBox 8"/>
            <p:cNvSpPr txBox="1"/>
            <p:nvPr/>
          </p:nvSpPr>
          <p:spPr>
            <a:xfrm>
              <a:off x="1627371" y="5321528"/>
              <a:ext cx="4498157" cy="215444"/>
            </a:xfrm>
            <a:prstGeom prst="rect">
              <a:avLst/>
            </a:prstGeom>
            <a:noFill/>
          </p:spPr>
          <p:txBody>
            <a:bodyPr wrap="square" rtlCol="0">
              <a:spAutoFit/>
            </a:bodyPr>
            <a:lstStyle/>
            <a:p>
              <a:pPr algn="ctr"/>
              <a:r>
                <a:rPr lang="en-US" sz="800" b="1" dirty="0" smtClean="0"/>
                <a:t>Fig X</a:t>
              </a:r>
              <a:r>
                <a:rPr lang="en-US" sz="800" dirty="0" smtClean="0"/>
                <a:t>: </a:t>
              </a:r>
              <a:r>
                <a:rPr lang="en-US" sz="800" dirty="0"/>
                <a:t> Set of chiral ligaments undergoing elastic instabilities at the root of the </a:t>
              </a:r>
              <a:r>
                <a:rPr lang="en-US" sz="800" dirty="0" smtClean="0"/>
                <a:t>wing-box</a:t>
              </a:r>
              <a:endParaRPr lang="en-GB" sz="800" baseline="30000" dirty="0"/>
            </a:p>
          </p:txBody>
        </p:sp>
        <p:sp>
          <p:nvSpPr>
            <p:cNvPr id="10" name="TextBox 9"/>
            <p:cNvSpPr txBox="1"/>
            <p:nvPr/>
          </p:nvSpPr>
          <p:spPr>
            <a:xfrm>
              <a:off x="7408260" y="5536972"/>
              <a:ext cx="3988865" cy="215444"/>
            </a:xfrm>
            <a:prstGeom prst="rect">
              <a:avLst/>
            </a:prstGeom>
            <a:noFill/>
          </p:spPr>
          <p:txBody>
            <a:bodyPr wrap="square" rtlCol="0">
              <a:spAutoFit/>
            </a:bodyPr>
            <a:lstStyle/>
            <a:p>
              <a:pPr algn="ctr"/>
              <a:r>
                <a:rPr lang="en-US" sz="800" b="1" dirty="0" smtClean="0"/>
                <a:t>Fig X</a:t>
              </a:r>
              <a:r>
                <a:rPr lang="en-US" sz="800" dirty="0" smtClean="0"/>
                <a:t>: </a:t>
              </a:r>
              <a:r>
                <a:rPr lang="en-US" sz="800" dirty="0"/>
                <a:t>Compression load test on a basic triangular chiral </a:t>
              </a:r>
              <a:r>
                <a:rPr lang="en-US" sz="800" dirty="0" smtClean="0"/>
                <a:t>structure</a:t>
              </a:r>
              <a:endParaRPr lang="en-GB" sz="800" baseline="30000" dirty="0"/>
            </a:p>
          </p:txBody>
        </p:sp>
      </p:grpSp>
      <p:sp>
        <p:nvSpPr>
          <p:cNvPr id="8" name="TextBox 7"/>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smtClean="0"/>
              <a:t>Reduction </a:t>
            </a:r>
            <a:r>
              <a:rPr lang="en-US" sz="1400" dirty="0"/>
              <a:t>of the overall shear modulus </a:t>
            </a:r>
            <a:r>
              <a:rPr lang="en-US" sz="1400" dirty="0" smtClean="0"/>
              <a:t>G</a:t>
            </a:r>
            <a:r>
              <a:rPr lang="en-US" sz="1400" baseline="-25000" dirty="0" smtClean="0"/>
              <a:t>2</a:t>
            </a:r>
            <a:r>
              <a:rPr lang="en-US" sz="1400" dirty="0" smtClean="0"/>
              <a:t> for the lattice of chiral structures</a:t>
            </a:r>
          </a:p>
          <a:p>
            <a:pPr marL="285750" indent="-285750">
              <a:buFont typeface="Arial" pitchFamily="34" charset="0"/>
              <a:buChar char="•"/>
            </a:pPr>
            <a:r>
              <a:rPr lang="en-US" sz="1400" dirty="0" smtClean="0"/>
              <a:t>Effectively an </a:t>
            </a:r>
            <a:r>
              <a:rPr lang="en-US" sz="1400" dirty="0"/>
              <a:t>effective shear </a:t>
            </a:r>
            <a:r>
              <a:rPr lang="en-US" sz="1400" dirty="0" smtClean="0"/>
              <a:t>modulus G</a:t>
            </a:r>
            <a:r>
              <a:rPr lang="en-US" sz="1400" baseline="-25000" dirty="0" smtClean="0"/>
              <a:t>2,eff</a:t>
            </a:r>
            <a:r>
              <a:rPr lang="en-US" sz="1400" dirty="0" smtClean="0"/>
              <a:t> is introduced</a:t>
            </a:r>
          </a:p>
          <a:p>
            <a:pPr marL="285750" indent="-285750">
              <a:buFont typeface="Arial" pitchFamily="34" charset="0"/>
              <a:buChar char="•"/>
            </a:pPr>
            <a:r>
              <a:rPr lang="en-US" sz="1400" dirty="0" smtClean="0"/>
              <a:t>G</a:t>
            </a:r>
            <a:r>
              <a:rPr lang="en-US" sz="1400" baseline="-25000" dirty="0" smtClean="0"/>
              <a:t>2,eff</a:t>
            </a:r>
            <a:r>
              <a:rPr lang="en-US" sz="1400" dirty="0" smtClean="0"/>
              <a:t> &lt;G</a:t>
            </a:r>
            <a:r>
              <a:rPr lang="en-US" sz="1400" baseline="-25000" dirty="0" smtClean="0"/>
              <a:t>1</a:t>
            </a:r>
            <a:endParaRPr lang="en-GB" sz="1400" baseline="-25000" dirty="0"/>
          </a:p>
        </p:txBody>
      </p:sp>
    </p:spTree>
    <p:extLst>
      <p:ext uri="{BB962C8B-B14F-4D97-AF65-F5344CB8AC3E}">
        <p14:creationId xmlns:p14="http://schemas.microsoft.com/office/powerpoint/2010/main" val="152125486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Analytical model</a:t>
            </a:r>
            <a:endParaRPr lang="de-CH" dirty="0"/>
          </a:p>
        </p:txBody>
      </p:sp>
      <p:sp>
        <p:nvSpPr>
          <p:cNvPr id="16" name="TextBox 15"/>
          <p:cNvSpPr txBox="1"/>
          <p:nvPr/>
        </p:nvSpPr>
        <p:spPr>
          <a:xfrm>
            <a:off x="431632" y="1154895"/>
            <a:ext cx="11353757" cy="646331"/>
          </a:xfrm>
          <a:prstGeom prst="rect">
            <a:avLst/>
          </a:prstGeom>
          <a:noFill/>
        </p:spPr>
        <p:txBody>
          <a:bodyPr wrap="square" rtlCol="0">
            <a:spAutoFit/>
          </a:bodyPr>
          <a:lstStyle/>
          <a:p>
            <a:r>
              <a:rPr lang="en-US" dirty="0" smtClean="0"/>
              <a:t>Used </a:t>
            </a:r>
            <a:r>
              <a:rPr lang="en-US" dirty="0"/>
              <a:t>to provide fast insight of the role of each of the design parameters on the final </a:t>
            </a:r>
            <a:r>
              <a:rPr lang="en-US" dirty="0" smtClean="0"/>
              <a:t>mechanical properties </a:t>
            </a:r>
            <a:r>
              <a:rPr lang="en-US" dirty="0"/>
              <a:t>of the beam</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2286001"/>
            <a:ext cx="4324820" cy="2751262"/>
          </a:xfrm>
          <a:prstGeom prst="rect">
            <a:avLst/>
          </a:prstGeom>
        </p:spPr>
      </p:pic>
      <p:sp>
        <p:nvSpPr>
          <p:cNvPr id="14" name="TextBox 13"/>
          <p:cNvSpPr txBox="1"/>
          <p:nvPr/>
        </p:nvSpPr>
        <p:spPr>
          <a:xfrm>
            <a:off x="878325" y="5167337"/>
            <a:ext cx="4498157" cy="261610"/>
          </a:xfrm>
          <a:prstGeom prst="rect">
            <a:avLst/>
          </a:prstGeom>
          <a:noFill/>
        </p:spPr>
        <p:txBody>
          <a:bodyPr wrap="square" rtlCol="0">
            <a:spAutoFit/>
          </a:bodyPr>
          <a:lstStyle/>
          <a:p>
            <a:pPr algn="ctr"/>
            <a:r>
              <a:rPr lang="en-US" sz="1100" b="1" dirty="0" smtClean="0"/>
              <a:t>Fig X</a:t>
            </a:r>
            <a:r>
              <a:rPr lang="en-US" sz="1100" dirty="0" smtClean="0"/>
              <a:t>: </a:t>
            </a:r>
            <a:r>
              <a:rPr lang="en-US" sz="1100" dirty="0"/>
              <a:t> </a:t>
            </a:r>
            <a:r>
              <a:rPr lang="en-US" sz="1100" dirty="0" smtClean="0"/>
              <a:t>Analytical model of the  closed section bea</a:t>
            </a:r>
            <a:r>
              <a:rPr lang="en-US" sz="1100" dirty="0"/>
              <a:t>m</a:t>
            </a:r>
            <a:endParaRPr lang="en-GB" sz="1100" baseline="30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224" y="1974274"/>
            <a:ext cx="2745193" cy="1035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4498157" cy="246221"/>
          </a:xfrm>
          <a:prstGeom prst="rect">
            <a:avLst/>
          </a:prstGeom>
          <a:noFill/>
        </p:spPr>
        <p:txBody>
          <a:bodyPr wrap="square" rtlCol="0">
            <a:spAutoFit/>
          </a:bodyPr>
          <a:lstStyle/>
          <a:p>
            <a:r>
              <a:rPr lang="en-US" sz="1000" dirty="0" smtClean="0"/>
              <a:t>Bending </a:t>
            </a:r>
            <a:r>
              <a:rPr lang="en-US" sz="1000" dirty="0"/>
              <a:t>deformation </a:t>
            </a:r>
            <a:r>
              <a:rPr lang="en-US" sz="1000" dirty="0" smtClean="0"/>
              <a:t>provided by Bernoulli-Euler equation:</a:t>
            </a:r>
            <a:endParaRPr lang="en-GB" sz="1000" baseline="30000" dirty="0"/>
          </a:p>
        </p:txBody>
      </p:sp>
      <p:sp>
        <p:nvSpPr>
          <p:cNvPr id="19" name="TextBox 18"/>
          <p:cNvSpPr txBox="1"/>
          <p:nvPr/>
        </p:nvSpPr>
        <p:spPr>
          <a:xfrm>
            <a:off x="6081208" y="3192187"/>
            <a:ext cx="4498157" cy="246221"/>
          </a:xfrm>
          <a:prstGeom prst="rect">
            <a:avLst/>
          </a:prstGeom>
          <a:noFill/>
        </p:spPr>
        <p:txBody>
          <a:bodyPr wrap="square" rtlCol="0">
            <a:spAutoFit/>
          </a:bodyPr>
          <a:lstStyle/>
          <a:p>
            <a:r>
              <a:rPr lang="en-US" sz="1000" dirty="0" smtClean="0"/>
              <a:t>Specific twist due to torsion provided by St. </a:t>
            </a:r>
            <a:r>
              <a:rPr lang="en-US" sz="1000" dirty="0" err="1" smtClean="0"/>
              <a:t>Venant</a:t>
            </a:r>
            <a:r>
              <a:rPr lang="en-US" sz="1000" dirty="0" smtClean="0"/>
              <a:t> equation:</a:t>
            </a:r>
            <a:endParaRPr lang="en-GB" sz="1000" baseline="30000" dirty="0"/>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7799" y="3585728"/>
            <a:ext cx="1936756" cy="66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4498157" cy="246221"/>
          </a:xfrm>
          <a:prstGeom prst="rect">
            <a:avLst/>
          </a:prstGeom>
          <a:noFill/>
        </p:spPr>
        <p:txBody>
          <a:bodyPr wrap="square" rtlCol="0">
            <a:spAutoFit/>
          </a:bodyPr>
          <a:lstStyle/>
          <a:p>
            <a:r>
              <a:rPr lang="en-US" sz="1000" dirty="0" smtClean="0"/>
              <a:t>Torsional stiffness:</a:t>
            </a:r>
            <a:endParaRPr lang="en-GB" sz="1000" baseline="30000" dirty="0"/>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4219" y="4819035"/>
            <a:ext cx="1738217" cy="112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2241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6</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86468" y="1154895"/>
            <a:ext cx="11353757" cy="369332"/>
          </a:xfrm>
          <a:prstGeom prst="rect">
            <a:avLst/>
          </a:prstGeom>
          <a:noFill/>
        </p:spPr>
        <p:txBody>
          <a:bodyPr wrap="square" rtlCol="0">
            <a:spAutoFit/>
          </a:bodyPr>
          <a:lstStyle/>
          <a:p>
            <a:r>
              <a:rPr lang="en-US" dirty="0" smtClean="0"/>
              <a:t>The structure response was obtained executing nonlinear simulations on </a:t>
            </a:r>
            <a:r>
              <a:rPr lang="en-US" dirty="0" err="1" smtClean="0"/>
              <a:t>Abaqus</a:t>
            </a:r>
            <a:r>
              <a:rPr lang="en-US" dirty="0" smtClean="0"/>
              <a:t> CAE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100" y="2807973"/>
            <a:ext cx="5414670" cy="2691107"/>
          </a:xfrm>
          <a:prstGeom prst="rect">
            <a:avLst/>
          </a:prstGeom>
        </p:spPr>
      </p:pic>
      <p:sp>
        <p:nvSpPr>
          <p:cNvPr id="18" name="TextBox 17"/>
          <p:cNvSpPr txBox="1"/>
          <p:nvPr/>
        </p:nvSpPr>
        <p:spPr>
          <a:xfrm>
            <a:off x="765679" y="1601952"/>
            <a:ext cx="5327941" cy="307777"/>
          </a:xfrm>
          <a:prstGeom prst="rect">
            <a:avLst/>
          </a:prstGeom>
          <a:noFill/>
        </p:spPr>
        <p:txBody>
          <a:bodyPr wrap="square" rtlCol="0">
            <a:spAutoFit/>
          </a:bodyPr>
          <a:lstStyle/>
          <a:p>
            <a:pPr marL="285750" indent="-285750">
              <a:buFont typeface="Arial" pitchFamily="34" charset="0"/>
              <a:buChar char="•"/>
            </a:pPr>
            <a:r>
              <a:rPr lang="en-US" sz="1400" dirty="0"/>
              <a:t>Program using Python </a:t>
            </a:r>
            <a:r>
              <a:rPr lang="en-US" sz="1400" dirty="0" smtClean="0"/>
              <a:t>scripting</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79" y="1909729"/>
            <a:ext cx="5397668" cy="4170926"/>
          </a:xfrm>
          <a:prstGeom prst="rect">
            <a:avLst/>
          </a:prstGeom>
        </p:spPr>
      </p:pic>
      <p:sp>
        <p:nvSpPr>
          <p:cNvPr id="21" name="TextBox 20"/>
          <p:cNvSpPr txBox="1"/>
          <p:nvPr/>
        </p:nvSpPr>
        <p:spPr>
          <a:xfrm>
            <a:off x="6896980" y="5481353"/>
            <a:ext cx="4498157" cy="215444"/>
          </a:xfrm>
          <a:prstGeom prst="rect">
            <a:avLst/>
          </a:prstGeom>
          <a:noFill/>
        </p:spPr>
        <p:txBody>
          <a:bodyPr wrap="square" rtlCol="0">
            <a:spAutoFit/>
          </a:bodyPr>
          <a:lstStyle/>
          <a:p>
            <a:pPr algn="ctr"/>
            <a:r>
              <a:rPr lang="en-US" sz="800" b="1" dirty="0" smtClean="0"/>
              <a:t>Fig X</a:t>
            </a:r>
            <a:r>
              <a:rPr lang="en-US" sz="800" dirty="0" smtClean="0"/>
              <a:t>: General assembly of the computational model</a:t>
            </a:r>
            <a:endParaRPr lang="en-GB" sz="800" baseline="30000" dirty="0"/>
          </a:p>
        </p:txBody>
      </p:sp>
      <p:sp>
        <p:nvSpPr>
          <p:cNvPr id="22" name="TextBox 21"/>
          <p:cNvSpPr txBox="1"/>
          <p:nvPr/>
        </p:nvSpPr>
        <p:spPr>
          <a:xfrm>
            <a:off x="1215434" y="6080655"/>
            <a:ext cx="4498157" cy="215444"/>
          </a:xfrm>
          <a:prstGeom prst="rect">
            <a:avLst/>
          </a:prstGeom>
          <a:noFill/>
        </p:spPr>
        <p:txBody>
          <a:bodyPr wrap="square" rtlCol="0">
            <a:spAutoFit/>
          </a:bodyPr>
          <a:lstStyle/>
          <a:p>
            <a:pPr algn="ctr"/>
            <a:r>
              <a:rPr lang="en-US" sz="800" b="1" dirty="0" smtClean="0"/>
              <a:t>Fig X</a:t>
            </a:r>
            <a:r>
              <a:rPr lang="en-US" sz="800" dirty="0"/>
              <a:t>:  Flow chart showing the execution of the parametric study python code</a:t>
            </a:r>
            <a:endParaRPr lang="en-GB" sz="800" baseline="30000" dirty="0"/>
          </a:p>
        </p:txBody>
      </p:sp>
    </p:spTree>
    <p:extLst>
      <p:ext uri="{BB962C8B-B14F-4D97-AF65-F5344CB8AC3E}">
        <p14:creationId xmlns:p14="http://schemas.microsoft.com/office/powerpoint/2010/main" val="235853838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Chiral structure description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6524014" y="3439390"/>
            <a:ext cx="4397959" cy="301552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5849348" y="620714"/>
            <a:ext cx="5310872" cy="2940851"/>
          </a:xfrm>
          <a:prstGeom prst="rect">
            <a:avLst/>
          </a:prstGeom>
        </p:spPr>
      </p:pic>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8492" r="8666" b="19489"/>
          <a:stretch/>
        </p:blipFill>
        <p:spPr bwMode="auto">
          <a:xfrm>
            <a:off x="924790" y="2091140"/>
            <a:ext cx="4810991" cy="2475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924790" y="4793265"/>
            <a:ext cx="5327941" cy="307777"/>
          </a:xfrm>
          <a:prstGeom prst="rect">
            <a:avLst/>
          </a:prstGeom>
          <a:noFill/>
        </p:spPr>
        <p:txBody>
          <a:bodyPr wrap="square" rtlCol="0">
            <a:spAutoFit/>
          </a:bodyPr>
          <a:lstStyle/>
          <a:p>
            <a:r>
              <a:rPr lang="en-US" sz="1400" dirty="0" smtClean="0"/>
              <a:t>Parameters used in the chiral structure lattice</a:t>
            </a:r>
          </a:p>
        </p:txBody>
      </p:sp>
    </p:spTree>
    <p:extLst>
      <p:ext uri="{BB962C8B-B14F-4D97-AF65-F5344CB8AC3E}">
        <p14:creationId xmlns:p14="http://schemas.microsoft.com/office/powerpoint/2010/main" val="22749703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Wing-box in C-profile and ribs</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3" y="991498"/>
            <a:ext cx="4223741" cy="289470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5" y="1897640"/>
            <a:ext cx="5372100" cy="1988560"/>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3995" y="3972885"/>
            <a:ext cx="38862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1668" y="4010125"/>
            <a:ext cx="356235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113125" y="5916946"/>
            <a:ext cx="5327941" cy="307777"/>
          </a:xfrm>
          <a:prstGeom prst="rect">
            <a:avLst/>
          </a:prstGeom>
          <a:noFill/>
        </p:spPr>
        <p:txBody>
          <a:bodyPr wrap="square" rtlCol="0">
            <a:spAutoFit/>
          </a:bodyPr>
          <a:lstStyle/>
          <a:p>
            <a:pPr algn="ctr"/>
            <a:r>
              <a:rPr lang="en-US" sz="1400" dirty="0" smtClean="0"/>
              <a:t>Parameters used in the wing-box in C-profile design</a:t>
            </a:r>
          </a:p>
        </p:txBody>
      </p:sp>
      <p:sp>
        <p:nvSpPr>
          <p:cNvPr id="17" name="TextBox 16"/>
          <p:cNvSpPr txBox="1"/>
          <p:nvPr/>
        </p:nvSpPr>
        <p:spPr>
          <a:xfrm>
            <a:off x="6698873" y="5929880"/>
            <a:ext cx="5327941" cy="307777"/>
          </a:xfrm>
          <a:prstGeom prst="rect">
            <a:avLst/>
          </a:prstGeom>
          <a:noFill/>
        </p:spPr>
        <p:txBody>
          <a:bodyPr wrap="square" rtlCol="0">
            <a:spAutoFit/>
          </a:bodyPr>
          <a:lstStyle/>
          <a:p>
            <a:pPr algn="ctr"/>
            <a:r>
              <a:rPr lang="en-US" sz="1400" dirty="0" smtClean="0"/>
              <a:t>Parameters used in the ribs design</a:t>
            </a:r>
          </a:p>
        </p:txBody>
      </p:sp>
    </p:spTree>
    <p:extLst>
      <p:ext uri="{BB962C8B-B14F-4D97-AF65-F5344CB8AC3E}">
        <p14:creationId xmlns:p14="http://schemas.microsoft.com/office/powerpoint/2010/main" val="18729896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Chiral lattice nodes rigid modeling</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63" y="3124488"/>
            <a:ext cx="4577952" cy="21836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4925" y="2582182"/>
            <a:ext cx="4902384" cy="3268256"/>
          </a:xfrm>
          <a:prstGeom prst="rect">
            <a:avLst/>
          </a:prstGeom>
        </p:spPr>
      </p:pic>
      <p:sp>
        <p:nvSpPr>
          <p:cNvPr id="18" name="TextBox 17"/>
          <p:cNvSpPr txBox="1"/>
          <p:nvPr/>
        </p:nvSpPr>
        <p:spPr>
          <a:xfrm>
            <a:off x="6797038" y="5959335"/>
            <a:ext cx="4498157" cy="261610"/>
          </a:xfrm>
          <a:prstGeom prst="rect">
            <a:avLst/>
          </a:prstGeom>
          <a:noFill/>
        </p:spPr>
        <p:txBody>
          <a:bodyPr wrap="square" rtlCol="0">
            <a:spAutoFit/>
          </a:bodyPr>
          <a:lstStyle/>
          <a:p>
            <a:pPr algn="ctr"/>
            <a:r>
              <a:rPr lang="en-US" sz="1100" b="1" dirty="0" smtClean="0"/>
              <a:t>Fig X</a:t>
            </a:r>
            <a:r>
              <a:rPr lang="en-US" sz="1100" dirty="0" smtClean="0"/>
              <a:t>: Chiral nodes on the manufactured demonstrator</a:t>
            </a:r>
            <a:endParaRPr lang="en-GB" sz="1100" baseline="30000" dirty="0"/>
          </a:p>
        </p:txBody>
      </p:sp>
      <p:sp>
        <p:nvSpPr>
          <p:cNvPr id="19" name="TextBox 18"/>
          <p:cNvSpPr txBox="1"/>
          <p:nvPr/>
        </p:nvSpPr>
        <p:spPr>
          <a:xfrm>
            <a:off x="959160" y="5400149"/>
            <a:ext cx="4498157" cy="261610"/>
          </a:xfrm>
          <a:prstGeom prst="rect">
            <a:avLst/>
          </a:prstGeom>
          <a:noFill/>
        </p:spPr>
        <p:txBody>
          <a:bodyPr wrap="square" rtlCol="0">
            <a:spAutoFit/>
          </a:bodyPr>
          <a:lstStyle/>
          <a:p>
            <a:pPr algn="ctr"/>
            <a:r>
              <a:rPr lang="en-US" sz="1100" b="1" dirty="0" smtClean="0"/>
              <a:t>Fig X</a:t>
            </a:r>
            <a:r>
              <a:rPr lang="en-US" sz="1100" dirty="0" smtClean="0"/>
              <a:t>: </a:t>
            </a:r>
            <a:r>
              <a:rPr lang="en-US" sz="1100" dirty="0" err="1" smtClean="0"/>
              <a:t>Tyre</a:t>
            </a:r>
            <a:r>
              <a:rPr lang="en-US" sz="1100" dirty="0" smtClean="0"/>
              <a:t> embedded into the lattice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GB" sz="1400" dirty="0" smtClean="0"/>
              <a:t>Lattice nodes are only constraint in rotation around its one axis by the lattice ligaments</a:t>
            </a:r>
          </a:p>
          <a:p>
            <a:pPr marL="285750" indent="-285750">
              <a:buFont typeface="Arial" pitchFamily="34" charset="0"/>
              <a:buChar char="•"/>
            </a:pPr>
            <a:endParaRPr lang="en-GB" sz="1400" dirty="0" smtClean="0"/>
          </a:p>
          <a:p>
            <a:pPr marL="285750" indent="-285750">
              <a:buFont typeface="Arial" pitchFamily="34" charset="0"/>
              <a:buChar char="•"/>
            </a:pPr>
            <a:r>
              <a:rPr lang="en-GB" sz="1400" dirty="0" smtClean="0"/>
              <a:t>In the modelling, they are assumed to behave like rigid bodies</a:t>
            </a:r>
            <a:endParaRPr lang="en-GB" sz="1400" dirty="0"/>
          </a:p>
        </p:txBody>
      </p:sp>
    </p:spTree>
    <p:extLst>
      <p:ext uri="{BB962C8B-B14F-4D97-AF65-F5344CB8AC3E}">
        <p14:creationId xmlns:p14="http://schemas.microsoft.com/office/powerpoint/2010/main" val="13550456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MASLab_presentation_16to9">
  <a:themeElements>
    <a:clrScheme name="ETH Zuerich - Fachwelt">
      <a:dk1>
        <a:sysClr val="windowText" lastClr="000000"/>
      </a:dk1>
      <a:lt1>
        <a:sysClr val="window" lastClr="FFFFFF"/>
      </a:lt1>
      <a:dk2>
        <a:srgbClr val="72791C"/>
      </a:dk2>
      <a:lt2>
        <a:srgbClr val="1269B0"/>
      </a:lt2>
      <a:accent1>
        <a:srgbClr val="91056A"/>
      </a:accent1>
      <a:accent2>
        <a:srgbClr val="6F6F64"/>
      </a:accent2>
      <a:accent3>
        <a:srgbClr val="A8322D"/>
      </a:accent3>
      <a:accent4>
        <a:srgbClr val="007A96"/>
      </a:accent4>
      <a:accent5>
        <a:srgbClr val="956013"/>
      </a:accent5>
      <a:accent6>
        <a:srgbClr val="FFFFFF"/>
      </a:accent6>
      <a:hlink>
        <a:srgbClr val="1269B0"/>
      </a:hlink>
      <a:folHlink>
        <a:srgbClr val="8CB63C"/>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CMASLab_presentation_16to9.potx" id="{E09B677F-EB88-43D1-9FDF-5AE613838345}" vid="{A9B9777C-6ED4-4A0E-9272-9194233257AE}"/>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CMASLab_presentation_16to9</Template>
  <TotalTime>1831</TotalTime>
  <Words>1145</Words>
  <Application>Microsoft Office PowerPoint</Application>
  <PresentationFormat>Custom</PresentationFormat>
  <Paragraphs>196</Paragraphs>
  <Slides>19</Slides>
  <Notes>19</Notes>
  <HiddenSlides>3</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CMASLab_presentation_16to9</vt:lpstr>
      <vt:lpstr>Master Thesis Project: Bending-Twist Shape Adaptation of Wings by Compliant Chiral Spar Design</vt:lpstr>
      <vt:lpstr>Motivation</vt:lpstr>
      <vt:lpstr>Different approaches</vt:lpstr>
      <vt:lpstr>Working principle for the proposed technology</vt:lpstr>
      <vt:lpstr>Analytical model</vt:lpstr>
      <vt:lpstr>Computational model</vt:lpstr>
      <vt:lpstr>Computational model</vt:lpstr>
      <vt:lpstr>Computational model</vt:lpstr>
      <vt:lpstr>Computational model</vt:lpstr>
      <vt:lpstr>Computational model</vt:lpstr>
      <vt:lpstr>Computational model</vt:lpstr>
      <vt:lpstr>Computational model</vt:lpstr>
      <vt:lpstr>Results from the study on the analytical model</vt:lpstr>
      <vt:lpstr>Computational model analysis</vt:lpstr>
      <vt:lpstr>Computational model analysis</vt:lpstr>
      <vt:lpstr>Computational model analysis</vt:lpstr>
      <vt:lpstr>Computational model analysis</vt:lpstr>
      <vt:lpstr>Further steps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Valverde</dc:creator>
  <cp:lastModifiedBy>Alejandro Valverde</cp:lastModifiedBy>
  <cp:revision>69</cp:revision>
  <cp:lastPrinted>2017-05-10T14:00:41Z</cp:lastPrinted>
  <dcterms:created xsi:type="dcterms:W3CDTF">2017-05-08T14:46:56Z</dcterms:created>
  <dcterms:modified xsi:type="dcterms:W3CDTF">2017-08-29T08:42:31Z</dcterms:modified>
</cp:coreProperties>
</file>